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02"/>
  </p:notesMasterIdLst>
  <p:sldIdLst>
    <p:sldId id="256" r:id="rId2"/>
    <p:sldId id="476" r:id="rId3"/>
    <p:sldId id="259" r:id="rId4"/>
    <p:sldId id="260" r:id="rId5"/>
    <p:sldId id="261" r:id="rId6"/>
    <p:sldId id="262" r:id="rId7"/>
    <p:sldId id="263" r:id="rId8"/>
    <p:sldId id="264" r:id="rId9"/>
    <p:sldId id="265" r:id="rId10"/>
    <p:sldId id="266" r:id="rId11"/>
    <p:sldId id="267" r:id="rId12"/>
    <p:sldId id="268" r:id="rId13"/>
    <p:sldId id="498" r:id="rId14"/>
    <p:sldId id="499" r:id="rId15"/>
    <p:sldId id="500" r:id="rId16"/>
    <p:sldId id="275" r:id="rId17"/>
    <p:sldId id="276" r:id="rId18"/>
    <p:sldId id="277" r:id="rId19"/>
    <p:sldId id="278" r:id="rId20"/>
    <p:sldId id="279" r:id="rId21"/>
    <p:sldId id="280" r:id="rId22"/>
    <p:sldId id="283" r:id="rId23"/>
    <p:sldId id="284" r:id="rId24"/>
    <p:sldId id="286" r:id="rId25"/>
    <p:sldId id="285" r:id="rId26"/>
    <p:sldId id="287" r:id="rId27"/>
    <p:sldId id="288" r:id="rId28"/>
    <p:sldId id="289" r:id="rId29"/>
    <p:sldId id="290" r:id="rId30"/>
    <p:sldId id="291" r:id="rId31"/>
    <p:sldId id="293" r:id="rId32"/>
    <p:sldId id="294" r:id="rId33"/>
    <p:sldId id="295" r:id="rId34"/>
    <p:sldId id="296" r:id="rId35"/>
    <p:sldId id="297" r:id="rId36"/>
    <p:sldId id="298" r:id="rId37"/>
    <p:sldId id="257" r:id="rId38"/>
    <p:sldId id="300" r:id="rId39"/>
    <p:sldId id="301" r:id="rId40"/>
    <p:sldId id="302" r:id="rId41"/>
    <p:sldId id="303" r:id="rId42"/>
    <p:sldId id="304" r:id="rId43"/>
    <p:sldId id="305" r:id="rId44"/>
    <p:sldId id="306" r:id="rId45"/>
    <p:sldId id="496" r:id="rId46"/>
    <p:sldId id="308" r:id="rId47"/>
    <p:sldId id="309" r:id="rId48"/>
    <p:sldId id="310" r:id="rId49"/>
    <p:sldId id="311" r:id="rId50"/>
    <p:sldId id="314" r:id="rId51"/>
    <p:sldId id="315" r:id="rId52"/>
    <p:sldId id="316" r:id="rId53"/>
    <p:sldId id="317" r:id="rId54"/>
    <p:sldId id="318" r:id="rId55"/>
    <p:sldId id="320" r:id="rId56"/>
    <p:sldId id="322" r:id="rId57"/>
    <p:sldId id="323" r:id="rId58"/>
    <p:sldId id="485" r:id="rId59"/>
    <p:sldId id="324" r:id="rId60"/>
    <p:sldId id="325" r:id="rId61"/>
    <p:sldId id="326" r:id="rId62"/>
    <p:sldId id="327" r:id="rId63"/>
    <p:sldId id="331" r:id="rId64"/>
    <p:sldId id="336" r:id="rId65"/>
    <p:sldId id="502" r:id="rId66"/>
    <p:sldId id="337" r:id="rId67"/>
    <p:sldId id="338" r:id="rId68"/>
    <p:sldId id="339" r:id="rId69"/>
    <p:sldId id="340" r:id="rId70"/>
    <p:sldId id="341" r:id="rId71"/>
    <p:sldId id="477" r:id="rId72"/>
    <p:sldId id="342" r:id="rId73"/>
    <p:sldId id="343" r:id="rId74"/>
    <p:sldId id="344" r:id="rId75"/>
    <p:sldId id="345" r:id="rId76"/>
    <p:sldId id="346" r:id="rId77"/>
    <p:sldId id="347" r:id="rId78"/>
    <p:sldId id="348" r:id="rId79"/>
    <p:sldId id="349" r:id="rId80"/>
    <p:sldId id="497" r:id="rId81"/>
    <p:sldId id="356" r:id="rId82"/>
    <p:sldId id="357" r:id="rId83"/>
    <p:sldId id="358" r:id="rId84"/>
    <p:sldId id="359" r:id="rId85"/>
    <p:sldId id="360" r:id="rId86"/>
    <p:sldId id="361" r:id="rId87"/>
    <p:sldId id="362" r:id="rId88"/>
    <p:sldId id="363" r:id="rId89"/>
    <p:sldId id="364" r:id="rId90"/>
    <p:sldId id="365" r:id="rId91"/>
    <p:sldId id="366" r:id="rId92"/>
    <p:sldId id="367" r:id="rId93"/>
    <p:sldId id="368" r:id="rId94"/>
    <p:sldId id="369" r:id="rId95"/>
    <p:sldId id="370" r:id="rId96"/>
    <p:sldId id="371" r:id="rId97"/>
    <p:sldId id="372" r:id="rId98"/>
    <p:sldId id="373" r:id="rId99"/>
    <p:sldId id="374" r:id="rId100"/>
    <p:sldId id="375" r:id="rId101"/>
    <p:sldId id="376" r:id="rId102"/>
    <p:sldId id="377" r:id="rId103"/>
    <p:sldId id="378" r:id="rId104"/>
    <p:sldId id="379" r:id="rId105"/>
    <p:sldId id="380" r:id="rId106"/>
    <p:sldId id="381" r:id="rId107"/>
    <p:sldId id="382" r:id="rId108"/>
    <p:sldId id="383" r:id="rId109"/>
    <p:sldId id="384" r:id="rId110"/>
    <p:sldId id="385" r:id="rId111"/>
    <p:sldId id="386" r:id="rId112"/>
    <p:sldId id="488" r:id="rId113"/>
    <p:sldId id="388" r:id="rId114"/>
    <p:sldId id="389" r:id="rId115"/>
    <p:sldId id="390" r:id="rId116"/>
    <p:sldId id="489" r:id="rId117"/>
    <p:sldId id="491" r:id="rId118"/>
    <p:sldId id="492" r:id="rId119"/>
    <p:sldId id="490" r:id="rId120"/>
    <p:sldId id="493" r:id="rId121"/>
    <p:sldId id="494" r:id="rId122"/>
    <p:sldId id="495" r:id="rId123"/>
    <p:sldId id="403" r:id="rId124"/>
    <p:sldId id="404" r:id="rId125"/>
    <p:sldId id="405" r:id="rId126"/>
    <p:sldId id="406" r:id="rId127"/>
    <p:sldId id="407" r:id="rId128"/>
    <p:sldId id="408" r:id="rId129"/>
    <p:sldId id="486" r:id="rId130"/>
    <p:sldId id="487" r:id="rId131"/>
    <p:sldId id="410" r:id="rId132"/>
    <p:sldId id="411" r:id="rId133"/>
    <p:sldId id="412" r:id="rId134"/>
    <p:sldId id="413" r:id="rId135"/>
    <p:sldId id="414" r:id="rId136"/>
    <p:sldId id="415" r:id="rId137"/>
    <p:sldId id="416" r:id="rId138"/>
    <p:sldId id="417" r:id="rId139"/>
    <p:sldId id="418" r:id="rId140"/>
    <p:sldId id="419" r:id="rId141"/>
    <p:sldId id="420" r:id="rId142"/>
    <p:sldId id="421" r:id="rId143"/>
    <p:sldId id="422" r:id="rId144"/>
    <p:sldId id="423" r:id="rId145"/>
    <p:sldId id="424" r:id="rId146"/>
    <p:sldId id="479" r:id="rId147"/>
    <p:sldId id="480" r:id="rId148"/>
    <p:sldId id="425" r:id="rId149"/>
    <p:sldId id="426" r:id="rId150"/>
    <p:sldId id="427" r:id="rId151"/>
    <p:sldId id="428" r:id="rId152"/>
    <p:sldId id="429" r:id="rId153"/>
    <p:sldId id="430" r:id="rId154"/>
    <p:sldId id="431" r:id="rId155"/>
    <p:sldId id="432" r:id="rId156"/>
    <p:sldId id="433" r:id="rId157"/>
    <p:sldId id="434" r:id="rId158"/>
    <p:sldId id="435" r:id="rId159"/>
    <p:sldId id="436" r:id="rId160"/>
    <p:sldId id="437" r:id="rId161"/>
    <p:sldId id="438" r:id="rId162"/>
    <p:sldId id="439" r:id="rId163"/>
    <p:sldId id="440" r:id="rId164"/>
    <p:sldId id="441" r:id="rId165"/>
    <p:sldId id="442" r:id="rId166"/>
    <p:sldId id="443" r:id="rId167"/>
    <p:sldId id="444" r:id="rId168"/>
    <p:sldId id="445" r:id="rId169"/>
    <p:sldId id="446" r:id="rId170"/>
    <p:sldId id="447" r:id="rId171"/>
    <p:sldId id="448" r:id="rId172"/>
    <p:sldId id="449" r:id="rId173"/>
    <p:sldId id="450" r:id="rId174"/>
    <p:sldId id="451" r:id="rId175"/>
    <p:sldId id="452" r:id="rId176"/>
    <p:sldId id="453" r:id="rId177"/>
    <p:sldId id="454" r:id="rId178"/>
    <p:sldId id="455" r:id="rId179"/>
    <p:sldId id="456" r:id="rId180"/>
    <p:sldId id="457" r:id="rId181"/>
    <p:sldId id="458" r:id="rId182"/>
    <p:sldId id="459" r:id="rId183"/>
    <p:sldId id="460" r:id="rId184"/>
    <p:sldId id="461" r:id="rId185"/>
    <p:sldId id="462" r:id="rId186"/>
    <p:sldId id="501" r:id="rId187"/>
    <p:sldId id="463" r:id="rId188"/>
    <p:sldId id="464" r:id="rId189"/>
    <p:sldId id="478" r:id="rId190"/>
    <p:sldId id="465" r:id="rId191"/>
    <p:sldId id="466" r:id="rId192"/>
    <p:sldId id="467" r:id="rId193"/>
    <p:sldId id="468" r:id="rId194"/>
    <p:sldId id="469" r:id="rId195"/>
    <p:sldId id="470" r:id="rId196"/>
    <p:sldId id="471" r:id="rId197"/>
    <p:sldId id="472" r:id="rId198"/>
    <p:sldId id="473" r:id="rId199"/>
    <p:sldId id="474" r:id="rId200"/>
    <p:sldId id="475" r:id="rId201"/>
  </p:sldIdLst>
  <p:sldSz cx="9144000" cy="5143500" type="screen16x9"/>
  <p:notesSz cx="7102475" cy="9369425"/>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CBCBCB"/>
    <a:srgbClr val="E7E7E7"/>
    <a:srgbClr val="63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25" autoAdjust="0"/>
    <p:restoredTop sz="98052" autoAdjust="0"/>
  </p:normalViewPr>
  <p:slideViewPr>
    <p:cSldViewPr snapToGrid="0" snapToObjects="1">
      <p:cViewPr>
        <p:scale>
          <a:sx n="125" d="100"/>
          <a:sy n="125" d="100"/>
        </p:scale>
        <p:origin x="-392" y="-424"/>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slide" Target="slides/slide199.xml"/><Relationship Id="rId201" Type="http://schemas.openxmlformats.org/officeDocument/2006/relationships/slide" Target="slides/slide200.xml"/><Relationship Id="rId202" Type="http://schemas.openxmlformats.org/officeDocument/2006/relationships/notesMaster" Target="notesMasters/notesMaster1.xml"/><Relationship Id="rId203" Type="http://schemas.openxmlformats.org/officeDocument/2006/relationships/printerSettings" Target="printerSettings/printerSettings1.bin"/><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204" Type="http://schemas.openxmlformats.org/officeDocument/2006/relationships/presProps" Target="presProps.xml"/><Relationship Id="rId205" Type="http://schemas.openxmlformats.org/officeDocument/2006/relationships/viewProps" Target="viewProps.xml"/><Relationship Id="rId206" Type="http://schemas.openxmlformats.org/officeDocument/2006/relationships/theme" Target="theme/theme1.xml"/><Relationship Id="rId207" Type="http://schemas.openxmlformats.org/officeDocument/2006/relationships/tableStyles" Target="tableStyles.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2/2/16</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143</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152</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156</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160</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163</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167</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171</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174</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180</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183</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50</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188</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192</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83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104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112</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133</a:t>
            </a:fld>
            <a:endParaRPr lang="en-US" sz="1100">
              <a:ea typeface="MS PGothic" charset="0"/>
              <a:cs typeface="MS P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136</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137</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139</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jpeg"/><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eg"/><Relationship Id="rId3"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7.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9.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1.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3499"/>
            <a:ext cx="9143997" cy="5142674"/>
          </a:xfrm>
          <a:prstGeom prst="rect">
            <a:avLst/>
          </a:prstGeom>
        </p:spPr>
      </p:pic>
      <p:sp>
        <p:nvSpPr>
          <p:cNvPr id="2" name="Title 1"/>
          <p:cNvSpPr>
            <a:spLocks noGrp="1"/>
          </p:cNvSpPr>
          <p:nvPr>
            <p:ph type="ctrTitle"/>
          </p:nvPr>
        </p:nvSpPr>
        <p:spPr>
          <a:xfrm>
            <a:off x="419669" y="196716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19669" y="2779132"/>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419669" y="315264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9" name="TextBox 8"/>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xmlns:p14="http://schemas.microsoft.com/office/powerpoint/2010/mai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9"/>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extLst mod="1">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bwMode="invGray">
          <a:xfrm>
            <a:off x="0" y="2998251"/>
            <a:ext cx="9144000" cy="1756629"/>
          </a:xfrm>
          <a:prstGeom prst="rect">
            <a:avLst/>
          </a:prstGeom>
          <a:solidFill>
            <a:schemeClr val="bg1">
              <a:lumMod val="85000"/>
            </a:schemeClr>
          </a:solidFill>
          <a:ln w="9525">
            <a:noFill/>
            <a:round/>
            <a:headEnd/>
            <a:tailEnd/>
          </a:ln>
          <a:extLst/>
        </p:spPr>
        <p:txBody>
          <a:bodyPr wrap="square" rtlCol="0" anchor="ctr"/>
          <a:lstStyle/>
          <a:p>
            <a:pPr algn="ctr" defTabSz="342879"/>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890422748"/>
      </p:ext>
    </p:extLst>
  </p:cSld>
  <p:clrMapOvr>
    <a:masterClrMapping/>
  </p:clrMapOvr>
  <p:transition xmlns:p14="http://schemas.microsoft.com/office/powerpoint/2010/mai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9184" y="2377919"/>
            <a:ext cx="3382884" cy="387663"/>
          </a:xfrm>
          <a:prstGeom prst="rect">
            <a:avLst/>
          </a:prstGeom>
        </p:spPr>
      </p:pic>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8"/>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xmlns:p14="http://schemas.microsoft.com/office/powerpoint/2010/mai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xmlns:p14="http://schemas.microsoft.com/office/powerpoint/2010/main">
    <p:wipe dir="r"/>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3499"/>
            <a:ext cx="9143998" cy="5142674"/>
          </a:xfrm>
          <a:prstGeom prst="rect">
            <a:avLst/>
          </a:prstGeom>
        </p:spPr>
      </p:pic>
      <p:sp>
        <p:nvSpPr>
          <p:cNvPr id="4" name="TextBox 3"/>
          <p:cNvSpPr txBox="1"/>
          <p:nvPr/>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2"/>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69" y="315264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4"/>
            <a:ext cx="9143998" cy="5149899"/>
          </a:xfrm>
          <a:prstGeom prst="rect">
            <a:avLst/>
          </a:prstGeom>
        </p:spPr>
      </p:pic>
      <p:sp>
        <p:nvSpPr>
          <p:cNvPr id="12" name="TextBox 11"/>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xmlns:p14="http://schemas.microsoft.com/office/powerpoint/2010/mai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8"/>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59"/>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6"/>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326715"/>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819986"/>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7"/>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6"/>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683447"/>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6716"/>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8"/>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extLst mod="1">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8"/>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xmlns:p14="http://schemas.microsoft.com/office/powerpoint/2010/mai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3500"/>
            <a:ext cx="9143996" cy="5142672"/>
          </a:xfrm>
          <a:prstGeom prst="rect">
            <a:avLst/>
          </a:prstGeom>
        </p:spPr>
      </p:pic>
      <p:sp>
        <p:nvSpPr>
          <p:cNvPr id="4" name="TextBox 3"/>
          <p:cNvSpPr txBox="1"/>
          <p:nvPr/>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2"/>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69" y="315264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9"/>
          </a:xfrm>
          <a:prstGeom prst="rect">
            <a:avLst/>
          </a:prstGeom>
        </p:spPr>
      </p:pic>
      <p:sp>
        <p:nvSpPr>
          <p:cNvPr id="12" name="TextBox 11"/>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xmlns:p14="http://schemas.microsoft.com/office/powerpoint/2010/mai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3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3499"/>
            <a:ext cx="9143996" cy="5142672"/>
          </a:xfrm>
          <a:prstGeom prst="rect">
            <a:avLst/>
          </a:prstGeom>
        </p:spPr>
      </p:pic>
      <p:sp>
        <p:nvSpPr>
          <p:cNvPr id="4" name="TextBox 3"/>
          <p:cNvSpPr txBox="1"/>
          <p:nvPr/>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2"/>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69" y="315264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12" name="TextBox 11"/>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73628"/>
          </a:xfrm>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82874"/>
          </a:xfrm>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9"/>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1188"/>
            <a:ext cx="9143999" cy="5142674"/>
          </a:xfrm>
          <a:prstGeom prst="rect">
            <a:avLst/>
          </a:prstGeom>
        </p:spPr>
      </p:pic>
      <p:sp>
        <p:nvSpPr>
          <p:cNvPr id="2" name="Title 1"/>
          <p:cNvSpPr>
            <a:spLocks noGrp="1"/>
          </p:cNvSpPr>
          <p:nvPr>
            <p:ph type="title" hasCustomPrompt="1"/>
          </p:nvPr>
        </p:nvSpPr>
        <p:spPr>
          <a:xfrm>
            <a:off x="434642"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2" y="2163272"/>
            <a:ext cx="7772400" cy="589653"/>
          </a:xfrm>
        </p:spPr>
        <p:txBody>
          <a:bodyPr anchor="t" anchorCtr="0"/>
          <a:lstStyle>
            <a:lvl1pPr marL="0" indent="0" algn="l">
              <a:buNone/>
              <a:defRPr sz="2000" baseline="0">
                <a:solidFill>
                  <a:schemeClr val="tx1"/>
                </a:solidFill>
              </a:defRPr>
            </a:lvl1pPr>
            <a:lvl2pPr marL="342886" indent="0">
              <a:buNone/>
              <a:defRPr sz="1400">
                <a:solidFill>
                  <a:schemeClr val="tx1">
                    <a:tint val="75000"/>
                  </a:schemeClr>
                </a:solidFill>
              </a:defRPr>
            </a:lvl2pPr>
            <a:lvl3pPr marL="685771" indent="0">
              <a:buNone/>
              <a:defRPr sz="1200">
                <a:solidFill>
                  <a:schemeClr val="tx1">
                    <a:tint val="75000"/>
                  </a:schemeClr>
                </a:solidFill>
              </a:defRPr>
            </a:lvl3pPr>
            <a:lvl4pPr marL="1028657" indent="0">
              <a:buNone/>
              <a:defRPr sz="1100">
                <a:solidFill>
                  <a:schemeClr val="tx1">
                    <a:tint val="75000"/>
                  </a:schemeClr>
                </a:solidFill>
              </a:defRPr>
            </a:lvl4pPr>
            <a:lvl5pPr marL="1371543" indent="0">
              <a:buNone/>
              <a:defRPr sz="1100">
                <a:solidFill>
                  <a:schemeClr val="tx1">
                    <a:tint val="75000"/>
                  </a:schemeClr>
                </a:solidFill>
              </a:defRPr>
            </a:lvl5pPr>
            <a:lvl6pPr marL="1714429" indent="0">
              <a:buNone/>
              <a:defRPr sz="1100">
                <a:solidFill>
                  <a:schemeClr val="tx1">
                    <a:tint val="75000"/>
                  </a:schemeClr>
                </a:solidFill>
              </a:defRPr>
            </a:lvl6pPr>
            <a:lvl7pPr marL="2057314" indent="0">
              <a:buNone/>
              <a:defRPr sz="1100">
                <a:solidFill>
                  <a:schemeClr val="tx1">
                    <a:tint val="75000"/>
                  </a:schemeClr>
                </a:solidFill>
              </a:defRPr>
            </a:lvl7pPr>
            <a:lvl8pPr marL="2400200" indent="0">
              <a:buNone/>
              <a:defRPr sz="1100">
                <a:solidFill>
                  <a:schemeClr val="tx1">
                    <a:tint val="75000"/>
                  </a:schemeClr>
                </a:solidFill>
              </a:defRPr>
            </a:lvl8pPr>
            <a:lvl9pPr marL="2743086" indent="0">
              <a:buNone/>
              <a:defRPr sz="1100">
                <a:solidFill>
                  <a:schemeClr val="tx1">
                    <a:tint val="75000"/>
                  </a:schemeClr>
                </a:solidFill>
              </a:defRPr>
            </a:lvl9pPr>
          </a:lstStyle>
          <a:p>
            <a:pPr lvl="0"/>
            <a:r>
              <a:rPr lang="en-US" dirty="0" smtClean="0"/>
              <a:t>Section Subhead</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4801"/>
            <a:ext cx="9143999" cy="5149900"/>
          </a:xfrm>
          <a:prstGeom prst="rect">
            <a:avLst/>
          </a:prstGeom>
        </p:spPr>
      </p:pic>
    </p:spTree>
    <p:extLst>
      <p:ext uri="{BB962C8B-B14F-4D97-AF65-F5344CB8AC3E}">
        <p14:creationId xmlns:p14="http://schemas.microsoft.com/office/powerpoint/2010/main" val="3155877323"/>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0"/>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30" Type="http://schemas.openxmlformats.org/officeDocument/2006/relationships/slideLayout" Target="../slideLayouts/slideLayout30.xml"/><Relationship Id="rId31" Type="http://schemas.openxmlformats.org/officeDocument/2006/relationships/theme" Target="../theme/theme1.xml"/><Relationship Id="rId32"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TNT_PPT_16x9_LG_Body-15_10_14.jpg"/>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0" y="0"/>
            <a:ext cx="9144000" cy="5142675"/>
          </a:xfrm>
          <a:prstGeom prst="rect">
            <a:avLst/>
          </a:prstGeom>
        </p:spPr>
      </p:pic>
      <p:sp>
        <p:nvSpPr>
          <p:cNvPr id="8" name="Text Box 40"/>
          <p:cNvSpPr txBox="1">
            <a:spLocks noChangeArrowheads="1"/>
          </p:cNvSpPr>
          <p:nvPr/>
        </p:nvSpPr>
        <p:spPr bwMode="auto">
          <a:xfrm>
            <a:off x="8582552" y="4810423"/>
            <a:ext cx="328990" cy="230816"/>
          </a:xfrm>
          <a:prstGeom prst="rect">
            <a:avLst/>
          </a:prstGeom>
          <a:noFill/>
          <a:ln w="12700">
            <a:noFill/>
            <a:miter lim="800000"/>
            <a:headEnd/>
            <a:tailEnd/>
          </a:ln>
          <a:effectLst/>
        </p:spPr>
        <p:txBody>
          <a:bodyPr wrap="none" lIns="91436" tIns="45718" rIns="91436" bIns="45718"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9"/>
            <a:ext cx="7893698" cy="673628"/>
          </a:xfrm>
          <a:prstGeom prst="rect">
            <a:avLst/>
          </a:prstGeom>
        </p:spPr>
        <p:txBody>
          <a:bodyPr vert="horz" lIns="91436" tIns="45718" rIns="91436" bIns="45718"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5"/>
            <a:ext cx="8128610" cy="3446087"/>
          </a:xfrm>
          <a:prstGeom prst="rect">
            <a:avLst/>
          </a:prstGeom>
        </p:spPr>
        <p:txBody>
          <a:bodyPr vert="horz" lIns="91436" tIns="45718" rIns="91436" bIns="45718"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49" r:id="rId19"/>
    <p:sldLayoutId id="2147483650" r:id="rId20"/>
    <p:sldLayoutId id="2147483659" r:id="rId21"/>
    <p:sldLayoutId id="2147483652" r:id="rId22"/>
    <p:sldLayoutId id="2147483660" r:id="rId23"/>
    <p:sldLayoutId id="2147483653" r:id="rId24"/>
    <p:sldLayoutId id="2147483661" r:id="rId25"/>
    <p:sldLayoutId id="2147483662" r:id="rId26"/>
    <p:sldLayoutId id="2147483663" r:id="rId27"/>
    <p:sldLayoutId id="2147483664" r:id="rId28"/>
    <p:sldLayoutId id="2147483665" r:id="rId29"/>
    <p:sldLayoutId id="2147483666" r:id="rId30"/>
  </p:sldLayoutIdLst>
  <p:transition xmlns:p14="http://schemas.microsoft.com/office/powerpoint/2010/main" spd="slow">
    <p:wipe/>
  </p:transition>
  <p:timing>
    <p:tnLst>
      <p:par>
        <p:cTn xmlns:p14="http://schemas.microsoft.com/office/powerpoint/2010/main" id="1" dur="indefinite" restart="never" nodeType="tmRoot"/>
      </p:par>
    </p:tnLst>
  </p:timing>
  <p:txStyles>
    <p:titleStyle>
      <a:lvl1pPr algn="l" defTabSz="685771"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206" indent="-176206" algn="l" defTabSz="685771"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44" indent="-192080" algn="l" defTabSz="685771"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57" indent="-180968" algn="l" defTabSz="685771"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482" indent="-192080" algn="l" defTabSz="685771"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661" indent="-182556" algn="l" defTabSz="685771"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871" indent="-171443" algn="l" defTabSz="685771"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757" indent="-171443" algn="l" defTabSz="685771"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643" indent="-171443" algn="l" defTabSz="685771"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529" indent="-171443" algn="l" defTabSz="685771"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71" rtl="0" eaLnBrk="1" latinLnBrk="0" hangingPunct="1">
        <a:defRPr sz="1400" kern="1200">
          <a:solidFill>
            <a:schemeClr val="tx1"/>
          </a:solidFill>
          <a:latin typeface="+mn-lt"/>
          <a:ea typeface="+mn-ea"/>
          <a:cs typeface="+mn-cs"/>
        </a:defRPr>
      </a:lvl1pPr>
      <a:lvl2pPr marL="342886" algn="l" defTabSz="685771" rtl="0" eaLnBrk="1" latinLnBrk="0" hangingPunct="1">
        <a:defRPr sz="1400" kern="1200">
          <a:solidFill>
            <a:schemeClr val="tx1"/>
          </a:solidFill>
          <a:latin typeface="+mn-lt"/>
          <a:ea typeface="+mn-ea"/>
          <a:cs typeface="+mn-cs"/>
        </a:defRPr>
      </a:lvl2pPr>
      <a:lvl3pPr marL="685771" algn="l" defTabSz="685771" rtl="0" eaLnBrk="1" latinLnBrk="0" hangingPunct="1">
        <a:defRPr sz="1400" kern="1200">
          <a:solidFill>
            <a:schemeClr val="tx1"/>
          </a:solidFill>
          <a:latin typeface="+mn-lt"/>
          <a:ea typeface="+mn-ea"/>
          <a:cs typeface="+mn-cs"/>
        </a:defRPr>
      </a:lvl3pPr>
      <a:lvl4pPr marL="1028657" algn="l" defTabSz="685771" rtl="0" eaLnBrk="1" latinLnBrk="0" hangingPunct="1">
        <a:defRPr sz="1400" kern="1200">
          <a:solidFill>
            <a:schemeClr val="tx1"/>
          </a:solidFill>
          <a:latin typeface="+mn-lt"/>
          <a:ea typeface="+mn-ea"/>
          <a:cs typeface="+mn-cs"/>
        </a:defRPr>
      </a:lvl4pPr>
      <a:lvl5pPr marL="1371543" algn="l" defTabSz="685771" rtl="0" eaLnBrk="1" latinLnBrk="0" hangingPunct="1">
        <a:defRPr sz="1400" kern="1200">
          <a:solidFill>
            <a:schemeClr val="tx1"/>
          </a:solidFill>
          <a:latin typeface="+mn-lt"/>
          <a:ea typeface="+mn-ea"/>
          <a:cs typeface="+mn-cs"/>
        </a:defRPr>
      </a:lvl5pPr>
      <a:lvl6pPr marL="1714429" algn="l" defTabSz="685771" rtl="0" eaLnBrk="1" latinLnBrk="0" hangingPunct="1">
        <a:defRPr sz="1400" kern="1200">
          <a:solidFill>
            <a:schemeClr val="tx1"/>
          </a:solidFill>
          <a:latin typeface="+mn-lt"/>
          <a:ea typeface="+mn-ea"/>
          <a:cs typeface="+mn-cs"/>
        </a:defRPr>
      </a:lvl6pPr>
      <a:lvl7pPr marL="2057314" algn="l" defTabSz="685771" rtl="0" eaLnBrk="1" latinLnBrk="0" hangingPunct="1">
        <a:defRPr sz="1400" kern="1200">
          <a:solidFill>
            <a:schemeClr val="tx1"/>
          </a:solidFill>
          <a:latin typeface="+mn-lt"/>
          <a:ea typeface="+mn-ea"/>
          <a:cs typeface="+mn-cs"/>
        </a:defRPr>
      </a:lvl7pPr>
      <a:lvl8pPr marL="2400200" algn="l" defTabSz="685771" rtl="0" eaLnBrk="1" latinLnBrk="0" hangingPunct="1">
        <a:defRPr sz="1400" kern="1200">
          <a:solidFill>
            <a:schemeClr val="tx1"/>
          </a:solidFill>
          <a:latin typeface="+mn-lt"/>
          <a:ea typeface="+mn-ea"/>
          <a:cs typeface="+mn-cs"/>
        </a:defRPr>
      </a:lvl8pPr>
      <a:lvl9pPr marL="2743086" algn="l" defTabSz="68577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5.png"/><Relationship Id="rId3" Type="http://schemas.openxmlformats.org/officeDocument/2006/relationships/image" Target="../media/image296.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297.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98.png"/><Relationship Id="rId3" Type="http://schemas.openxmlformats.org/officeDocument/2006/relationships/image" Target="../media/image299.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00.png"/><Relationship Id="rId3" Type="http://schemas.openxmlformats.org/officeDocument/2006/relationships/image" Target="../media/image301.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02.png"/></Relationships>
</file>

<file path=ppt/slides/_rels/slide111.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303.png"/><Relationship Id="rId5" Type="http://schemas.openxmlformats.org/officeDocument/2006/relationships/image" Target="../media/image304.png"/><Relationship Id="rId6" Type="http://schemas.openxmlformats.org/officeDocument/2006/relationships/image" Target="../media/image305.png"/><Relationship Id="rId7" Type="http://schemas.openxmlformats.org/officeDocument/2006/relationships/image" Target="../media/image306.png"/><Relationship Id="rId1" Type="http://schemas.openxmlformats.org/officeDocument/2006/relationships/slideLayout" Target="../slideLayouts/slideLayout12.xml"/><Relationship Id="rId2" Type="http://schemas.openxmlformats.org/officeDocument/2006/relationships/image" Target="../media/image302.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307.png"/></Relationships>
</file>

<file path=ppt/slides/_rels/slide113.xml.rels><?xml version="1.0" encoding="UTF-8" standalone="yes"?>
<Relationships xmlns="http://schemas.openxmlformats.org/package/2006/relationships"><Relationship Id="rId3" Type="http://schemas.openxmlformats.org/officeDocument/2006/relationships/image" Target="../media/image309.png"/><Relationship Id="rId4" Type="http://schemas.openxmlformats.org/officeDocument/2006/relationships/image" Target="../media/image134.png"/><Relationship Id="rId1" Type="http://schemas.openxmlformats.org/officeDocument/2006/relationships/slideLayout" Target="../slideLayouts/slideLayout5.xml"/><Relationship Id="rId2" Type="http://schemas.openxmlformats.org/officeDocument/2006/relationships/image" Target="../media/image308.jpeg"/></Relationships>
</file>

<file path=ppt/slides/_rels/slide114.xml.rels><?xml version="1.0" encoding="UTF-8" standalone="yes"?>
<Relationships xmlns="http://schemas.openxmlformats.org/package/2006/relationships"><Relationship Id="rId3" Type="http://schemas.openxmlformats.org/officeDocument/2006/relationships/image" Target="../media/image134.png"/><Relationship Id="rId4" Type="http://schemas.openxmlformats.org/officeDocument/2006/relationships/image" Target="../media/image139.png"/><Relationship Id="rId1" Type="http://schemas.openxmlformats.org/officeDocument/2006/relationships/slideLayout" Target="../slideLayouts/slideLayout5.xml"/><Relationship Id="rId2" Type="http://schemas.openxmlformats.org/officeDocument/2006/relationships/image" Target="../media/image310.png"/></Relationships>
</file>

<file path=ppt/slides/_rels/slide115.xml.rels><?xml version="1.0" encoding="UTF-8" standalone="yes"?>
<Relationships xmlns="http://schemas.openxmlformats.org/package/2006/relationships"><Relationship Id="rId3" Type="http://schemas.openxmlformats.org/officeDocument/2006/relationships/image" Target="../media/image134.png"/><Relationship Id="rId4" Type="http://schemas.openxmlformats.org/officeDocument/2006/relationships/image" Target="../media/image139.png"/><Relationship Id="rId5" Type="http://schemas.openxmlformats.org/officeDocument/2006/relationships/image" Target="../media/image170.png"/><Relationship Id="rId1" Type="http://schemas.openxmlformats.org/officeDocument/2006/relationships/slideLayout" Target="../slideLayouts/slideLayout5.xml"/><Relationship Id="rId2" Type="http://schemas.openxmlformats.org/officeDocument/2006/relationships/image" Target="../media/image311.png"/></Relationships>
</file>

<file path=ppt/slides/_rels/slide116.xml.rels><?xml version="1.0" encoding="UTF-8" standalone="yes"?>
<Relationships xmlns="http://schemas.openxmlformats.org/package/2006/relationships"><Relationship Id="rId3" Type="http://schemas.openxmlformats.org/officeDocument/2006/relationships/image" Target="../media/image139.png"/><Relationship Id="rId4" Type="http://schemas.openxmlformats.org/officeDocument/2006/relationships/image" Target="../media/image312.png"/><Relationship Id="rId5" Type="http://schemas.openxmlformats.org/officeDocument/2006/relationships/image" Target="../media/image313.png"/><Relationship Id="rId1" Type="http://schemas.openxmlformats.org/officeDocument/2006/relationships/slideLayout" Target="../slideLayouts/slideLayout5.xml"/><Relationship Id="rId2" Type="http://schemas.openxmlformats.org/officeDocument/2006/relationships/image" Target="../media/image155.png"/></Relationships>
</file>

<file path=ppt/slides/_rels/slide117.xml.rels><?xml version="1.0" encoding="UTF-8" standalone="yes"?>
<Relationships xmlns="http://schemas.openxmlformats.org/package/2006/relationships"><Relationship Id="rId3" Type="http://schemas.openxmlformats.org/officeDocument/2006/relationships/image" Target="../media/image139.png"/><Relationship Id="rId4" Type="http://schemas.openxmlformats.org/officeDocument/2006/relationships/image" Target="../media/image314.png"/><Relationship Id="rId5" Type="http://schemas.openxmlformats.org/officeDocument/2006/relationships/image" Target="../media/image315.png"/><Relationship Id="rId6" Type="http://schemas.openxmlformats.org/officeDocument/2006/relationships/image" Target="../media/image316.png"/><Relationship Id="rId1" Type="http://schemas.openxmlformats.org/officeDocument/2006/relationships/slideLayout" Target="../slideLayouts/slideLayout5.xml"/><Relationship Id="rId2" Type="http://schemas.openxmlformats.org/officeDocument/2006/relationships/image" Target="../media/image155.png"/></Relationships>
</file>

<file path=ppt/slides/_rels/slide118.xml.rels><?xml version="1.0" encoding="UTF-8" standalone="yes"?>
<Relationships xmlns="http://schemas.openxmlformats.org/package/2006/relationships"><Relationship Id="rId3" Type="http://schemas.openxmlformats.org/officeDocument/2006/relationships/image" Target="../media/image139.png"/><Relationship Id="rId4" Type="http://schemas.openxmlformats.org/officeDocument/2006/relationships/image" Target="../media/image314.png"/><Relationship Id="rId5" Type="http://schemas.openxmlformats.org/officeDocument/2006/relationships/image" Target="../media/image317.jpeg"/><Relationship Id="rId6" Type="http://schemas.openxmlformats.org/officeDocument/2006/relationships/image" Target="../media/image318.png"/><Relationship Id="rId1" Type="http://schemas.openxmlformats.org/officeDocument/2006/relationships/slideLayout" Target="../slideLayouts/slideLayout5.xml"/><Relationship Id="rId2" Type="http://schemas.openxmlformats.org/officeDocument/2006/relationships/image" Target="../media/image155.png"/></Relationships>
</file>

<file path=ppt/slides/_rels/slide119.xml.rels><?xml version="1.0" encoding="UTF-8" standalone="yes"?>
<Relationships xmlns="http://schemas.openxmlformats.org/package/2006/relationships"><Relationship Id="rId3" Type="http://schemas.openxmlformats.org/officeDocument/2006/relationships/image" Target="../media/image314.png"/><Relationship Id="rId4" Type="http://schemas.openxmlformats.org/officeDocument/2006/relationships/image" Target="../media/image319.png"/><Relationship Id="rId5" Type="http://schemas.openxmlformats.org/officeDocument/2006/relationships/image" Target="../media/image320.png"/><Relationship Id="rId6" Type="http://schemas.openxmlformats.org/officeDocument/2006/relationships/image" Target="../media/image321.png"/><Relationship Id="rId1" Type="http://schemas.openxmlformats.org/officeDocument/2006/relationships/slideLayout" Target="../slideLayouts/slideLayout5.xml"/><Relationship Id="rId2" Type="http://schemas.openxmlformats.org/officeDocument/2006/relationships/image" Target="../media/image15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314.png"/><Relationship Id="rId4" Type="http://schemas.openxmlformats.org/officeDocument/2006/relationships/image" Target="../media/image322.png"/><Relationship Id="rId5" Type="http://schemas.openxmlformats.org/officeDocument/2006/relationships/image" Target="../media/image323.png"/><Relationship Id="rId6" Type="http://schemas.openxmlformats.org/officeDocument/2006/relationships/image" Target="../media/image324.png"/><Relationship Id="rId1" Type="http://schemas.openxmlformats.org/officeDocument/2006/relationships/slideLayout" Target="../slideLayouts/slideLayout5.xml"/><Relationship Id="rId2" Type="http://schemas.openxmlformats.org/officeDocument/2006/relationships/image" Target="../media/image155.png"/></Relationships>
</file>

<file path=ppt/slides/_rels/slide121.xml.rels><?xml version="1.0" encoding="UTF-8" standalone="yes"?>
<Relationships xmlns="http://schemas.openxmlformats.org/package/2006/relationships"><Relationship Id="rId3" Type="http://schemas.openxmlformats.org/officeDocument/2006/relationships/image" Target="../media/image314.png"/><Relationship Id="rId4" Type="http://schemas.openxmlformats.org/officeDocument/2006/relationships/image" Target="../media/image325.png"/><Relationship Id="rId5" Type="http://schemas.openxmlformats.org/officeDocument/2006/relationships/image" Target="../media/image326.png"/><Relationship Id="rId1" Type="http://schemas.openxmlformats.org/officeDocument/2006/relationships/slideLayout" Target="../slideLayouts/slideLayout5.xml"/><Relationship Id="rId2" Type="http://schemas.openxmlformats.org/officeDocument/2006/relationships/image" Target="../media/image155.png"/></Relationships>
</file>

<file path=ppt/slides/_rels/slide122.xml.rels><?xml version="1.0" encoding="UTF-8" standalone="yes"?>
<Relationships xmlns="http://schemas.openxmlformats.org/package/2006/relationships"><Relationship Id="rId3" Type="http://schemas.openxmlformats.org/officeDocument/2006/relationships/image" Target="../media/image314.png"/><Relationship Id="rId4" Type="http://schemas.openxmlformats.org/officeDocument/2006/relationships/image" Target="../media/image327.png"/><Relationship Id="rId5" Type="http://schemas.openxmlformats.org/officeDocument/2006/relationships/image" Target="../media/image328.png"/><Relationship Id="rId1" Type="http://schemas.openxmlformats.org/officeDocument/2006/relationships/slideLayout" Target="../slideLayouts/slideLayout5.xml"/><Relationship Id="rId2" Type="http://schemas.openxmlformats.org/officeDocument/2006/relationships/image" Target="../media/image155.png"/></Relationships>
</file>

<file path=ppt/slides/_rels/slide123.xml.rels><?xml version="1.0" encoding="UTF-8" standalone="yes"?>
<Relationships xmlns="http://schemas.openxmlformats.org/package/2006/relationships"><Relationship Id="rId3" Type="http://schemas.openxmlformats.org/officeDocument/2006/relationships/image" Target="../media/image203.png"/><Relationship Id="rId4" Type="http://schemas.openxmlformats.org/officeDocument/2006/relationships/image" Target="../media/image329.png"/><Relationship Id="rId5" Type="http://schemas.openxmlformats.org/officeDocument/2006/relationships/image" Target="../media/image330.png"/><Relationship Id="rId1" Type="http://schemas.openxmlformats.org/officeDocument/2006/relationships/slideLayout" Target="../slideLayouts/slideLayout5.xml"/><Relationship Id="rId2" Type="http://schemas.openxmlformats.org/officeDocument/2006/relationships/image" Target="../media/image155.png"/></Relationships>
</file>

<file path=ppt/slides/_rels/slide124.xml.rels><?xml version="1.0" encoding="UTF-8" standalone="yes"?>
<Relationships xmlns="http://schemas.openxmlformats.org/package/2006/relationships"><Relationship Id="rId3" Type="http://schemas.openxmlformats.org/officeDocument/2006/relationships/image" Target="../media/image155.png"/><Relationship Id="rId4" Type="http://schemas.openxmlformats.org/officeDocument/2006/relationships/image" Target="../media/image203.png"/><Relationship Id="rId1" Type="http://schemas.openxmlformats.org/officeDocument/2006/relationships/slideLayout" Target="../slideLayouts/slideLayout5.xml"/><Relationship Id="rId2" Type="http://schemas.openxmlformats.org/officeDocument/2006/relationships/image" Target="../media/image331.png"/></Relationships>
</file>

<file path=ppt/slides/_rels/slide125.xml.rels><?xml version="1.0" encoding="UTF-8" standalone="yes"?>
<Relationships xmlns="http://schemas.openxmlformats.org/package/2006/relationships"><Relationship Id="rId3" Type="http://schemas.openxmlformats.org/officeDocument/2006/relationships/image" Target="../media/image155.png"/><Relationship Id="rId4" Type="http://schemas.openxmlformats.org/officeDocument/2006/relationships/image" Target="../media/image203.png"/><Relationship Id="rId1" Type="http://schemas.openxmlformats.org/officeDocument/2006/relationships/slideLayout" Target="../slideLayouts/slideLayout5.xml"/><Relationship Id="rId2" Type="http://schemas.openxmlformats.org/officeDocument/2006/relationships/image" Target="../media/image332.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1" Type="http://schemas.openxmlformats.org/officeDocument/2006/relationships/image" Target="../media/image124.png"/><Relationship Id="rId12" Type="http://schemas.openxmlformats.org/officeDocument/2006/relationships/image" Target="../media/image125.png"/><Relationship Id="rId13" Type="http://schemas.openxmlformats.org/officeDocument/2006/relationships/image" Target="../media/image126.png"/><Relationship Id="rId14" Type="http://schemas.openxmlformats.org/officeDocument/2006/relationships/image" Target="../media/image127.png"/><Relationship Id="rId15" Type="http://schemas.openxmlformats.org/officeDocument/2006/relationships/image" Target="../media/image128.png"/><Relationship Id="rId16" Type="http://schemas.openxmlformats.org/officeDocument/2006/relationships/image" Target="../media/image129.png"/><Relationship Id="rId17" Type="http://schemas.microsoft.com/office/2007/relationships/hdphoto" Target="../media/hdphoto2.wdp"/><Relationship Id="rId1" Type="http://schemas.openxmlformats.org/officeDocument/2006/relationships/slideLayout" Target="../slideLayouts/slideLayout14.xml"/><Relationship Id="rId2" Type="http://schemas.openxmlformats.org/officeDocument/2006/relationships/image" Target="../media/image116.png"/><Relationship Id="rId3" Type="http://schemas.openxmlformats.org/officeDocument/2006/relationships/image" Target="../media/image117.png"/><Relationship Id="rId4" Type="http://schemas.openxmlformats.org/officeDocument/2006/relationships/image" Target="../media/image118.png"/><Relationship Id="rId5" Type="http://schemas.openxmlformats.org/officeDocument/2006/relationships/image" Target="../media/image119.png"/><Relationship Id="rId6" Type="http://schemas.openxmlformats.org/officeDocument/2006/relationships/image" Target="../media/image120.png"/><Relationship Id="rId7" Type="http://schemas.openxmlformats.org/officeDocument/2006/relationships/image" Target="../media/image121.png"/><Relationship Id="rId8" Type="http://schemas.openxmlformats.org/officeDocument/2006/relationships/image" Target="../media/image122.png"/><Relationship Id="rId9" Type="http://schemas.microsoft.com/office/2007/relationships/hdphoto" Target="../media/hdphoto1.wdp"/><Relationship Id="rId10" Type="http://schemas.openxmlformats.org/officeDocument/2006/relationships/image" Target="../media/image123.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33.png"/></Relationships>
</file>

<file path=ppt/slides/_rels/slide133.xml.rels><?xml version="1.0" encoding="UTF-8" standalone="yes"?>
<Relationships xmlns="http://schemas.openxmlformats.org/package/2006/relationships"><Relationship Id="rId3" Type="http://schemas.openxmlformats.org/officeDocument/2006/relationships/image" Target="../media/image334.png"/><Relationship Id="rId4" Type="http://schemas.openxmlformats.org/officeDocument/2006/relationships/image" Target="../media/image335.png"/><Relationship Id="rId5" Type="http://schemas.microsoft.com/office/2007/relationships/hdphoto" Target="../media/hdphoto23.wdp"/><Relationship Id="rId6" Type="http://schemas.openxmlformats.org/officeDocument/2006/relationships/image" Target="../media/image336.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37.png"/></Relationships>
</file>

<file path=ppt/slides/_rels/slide136.xml.rels><?xml version="1.0" encoding="UTF-8" standalone="yes"?>
<Relationships xmlns="http://schemas.openxmlformats.org/package/2006/relationships"><Relationship Id="rId3" Type="http://schemas.openxmlformats.org/officeDocument/2006/relationships/image" Target="../media/image338.png"/><Relationship Id="rId4" Type="http://schemas.openxmlformats.org/officeDocument/2006/relationships/image" Target="../media/image337.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137.xml.rels><?xml version="1.0" encoding="UTF-8" standalone="yes"?>
<Relationships xmlns="http://schemas.openxmlformats.org/package/2006/relationships"><Relationship Id="rId3" Type="http://schemas.openxmlformats.org/officeDocument/2006/relationships/image" Target="../media/image339.png"/><Relationship Id="rId4" Type="http://schemas.openxmlformats.org/officeDocument/2006/relationships/image" Target="../media/image337.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0.png"/></Relationships>
</file>

<file path=ppt/slides/_rels/slide139.xml.rels><?xml version="1.0" encoding="UTF-8" standalone="yes"?>
<Relationships xmlns="http://schemas.openxmlformats.org/package/2006/relationships"><Relationship Id="rId3" Type="http://schemas.openxmlformats.org/officeDocument/2006/relationships/image" Target="../media/image341.png"/><Relationship Id="rId4" Type="http://schemas.openxmlformats.org/officeDocument/2006/relationships/image" Target="../media/image342.png"/><Relationship Id="rId5" Type="http://schemas.openxmlformats.org/officeDocument/2006/relationships/image" Target="../media/image340.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1" Type="http://schemas.openxmlformats.org/officeDocument/2006/relationships/image" Target="../media/image126.png"/><Relationship Id="rId12" Type="http://schemas.openxmlformats.org/officeDocument/2006/relationships/image" Target="../media/image127.png"/><Relationship Id="rId13" Type="http://schemas.openxmlformats.org/officeDocument/2006/relationships/image" Target="../media/image128.png"/><Relationship Id="rId14" Type="http://schemas.openxmlformats.org/officeDocument/2006/relationships/image" Target="../media/image129.png"/><Relationship Id="rId15" Type="http://schemas.microsoft.com/office/2007/relationships/hdphoto" Target="../media/hdphoto2.wdp"/><Relationship Id="rId16" Type="http://schemas.openxmlformats.org/officeDocument/2006/relationships/image" Target="../media/image122.png"/><Relationship Id="rId17"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30.emf"/><Relationship Id="rId3" Type="http://schemas.openxmlformats.org/officeDocument/2006/relationships/image" Target="../media/image131.png"/><Relationship Id="rId4" Type="http://schemas.openxmlformats.org/officeDocument/2006/relationships/image" Target="../media/image116.png"/><Relationship Id="rId5" Type="http://schemas.openxmlformats.org/officeDocument/2006/relationships/image" Target="../media/image119.png"/><Relationship Id="rId6" Type="http://schemas.openxmlformats.org/officeDocument/2006/relationships/image" Target="../media/image120.png"/><Relationship Id="rId7" Type="http://schemas.openxmlformats.org/officeDocument/2006/relationships/image" Target="../media/image121.png"/><Relationship Id="rId8" Type="http://schemas.openxmlformats.org/officeDocument/2006/relationships/image" Target="../media/image123.png"/><Relationship Id="rId9" Type="http://schemas.openxmlformats.org/officeDocument/2006/relationships/image" Target="../media/image124.png"/><Relationship Id="rId10" Type="http://schemas.openxmlformats.org/officeDocument/2006/relationships/image" Target="../media/image125.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3.png"/></Relationships>
</file>

<file path=ppt/slides/_rels/slide143.xml.rels><?xml version="1.0" encoding="UTF-8" standalone="yes"?>
<Relationships xmlns="http://schemas.openxmlformats.org/package/2006/relationships"><Relationship Id="rId3" Type="http://schemas.openxmlformats.org/officeDocument/2006/relationships/image" Target="../media/image344.png"/><Relationship Id="rId4" Type="http://schemas.openxmlformats.org/officeDocument/2006/relationships/image" Target="../media/image345.png"/><Relationship Id="rId5" Type="http://schemas.openxmlformats.org/officeDocument/2006/relationships/image" Target="../media/image346.png"/><Relationship Id="rId6" Type="http://schemas.openxmlformats.org/officeDocument/2006/relationships/image" Target="../media/image343.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7.emf"/></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7.emf"/><Relationship Id="rId3" Type="http://schemas.openxmlformats.org/officeDocument/2006/relationships/image" Target="../media/image348.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9.emf"/></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9.emf"/><Relationship Id="rId3" Type="http://schemas.openxmlformats.org/officeDocument/2006/relationships/image" Target="../media/image350.png"/></Relationships>
</file>

<file path=ppt/slides/_rels/slide15.xml.rels><?xml version="1.0" encoding="UTF-8" standalone="yes"?>
<Relationships xmlns="http://schemas.openxmlformats.org/package/2006/relationships"><Relationship Id="rId11" Type="http://schemas.microsoft.com/office/2007/relationships/hdphoto" Target="../media/hdphoto2.wdp"/><Relationship Id="rId12" Type="http://schemas.openxmlformats.org/officeDocument/2006/relationships/image" Target="../media/image130.emf"/><Relationship Id="rId13" Type="http://schemas.openxmlformats.org/officeDocument/2006/relationships/image" Target="../media/image131.png"/><Relationship Id="rId14" Type="http://schemas.openxmlformats.org/officeDocument/2006/relationships/image" Target="../media/image116.png"/><Relationship Id="rId15" Type="http://schemas.openxmlformats.org/officeDocument/2006/relationships/image" Target="../media/image119.png"/><Relationship Id="rId16" Type="http://schemas.openxmlformats.org/officeDocument/2006/relationships/image" Target="../media/image132.png"/><Relationship Id="rId17" Type="http://schemas.openxmlformats.org/officeDocument/2006/relationships/image" Target="../media/image122.png"/><Relationship Id="rId18"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20.png"/><Relationship Id="rId3" Type="http://schemas.openxmlformats.org/officeDocument/2006/relationships/image" Target="../media/image121.png"/><Relationship Id="rId4" Type="http://schemas.openxmlformats.org/officeDocument/2006/relationships/image" Target="../media/image123.png"/><Relationship Id="rId5" Type="http://schemas.openxmlformats.org/officeDocument/2006/relationships/image" Target="../media/image124.png"/><Relationship Id="rId6" Type="http://schemas.openxmlformats.org/officeDocument/2006/relationships/image" Target="../media/image125.png"/><Relationship Id="rId7" Type="http://schemas.openxmlformats.org/officeDocument/2006/relationships/image" Target="../media/image126.png"/><Relationship Id="rId8" Type="http://schemas.openxmlformats.org/officeDocument/2006/relationships/image" Target="../media/image127.png"/><Relationship Id="rId9" Type="http://schemas.openxmlformats.org/officeDocument/2006/relationships/image" Target="../media/image128.png"/><Relationship Id="rId10" Type="http://schemas.openxmlformats.org/officeDocument/2006/relationships/image" Target="../media/image129.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1.png"/></Relationships>
</file>

<file path=ppt/slides/_rels/slide152.xml.rels><?xml version="1.0" encoding="UTF-8" standalone="yes"?>
<Relationships xmlns="http://schemas.openxmlformats.org/package/2006/relationships"><Relationship Id="rId3" Type="http://schemas.openxmlformats.org/officeDocument/2006/relationships/image" Target="../media/image352.png"/><Relationship Id="rId4" Type="http://schemas.openxmlformats.org/officeDocument/2006/relationships/image" Target="../media/image353.png"/><Relationship Id="rId5" Type="http://schemas.openxmlformats.org/officeDocument/2006/relationships/image" Target="../media/image354.png"/><Relationship Id="rId6" Type="http://schemas.openxmlformats.org/officeDocument/2006/relationships/image" Target="../media/image355.png"/><Relationship Id="rId7" Type="http://schemas.openxmlformats.org/officeDocument/2006/relationships/image" Target="../media/image356.png"/><Relationship Id="rId8" Type="http://schemas.openxmlformats.org/officeDocument/2006/relationships/image" Target="../media/image357.png"/><Relationship Id="rId9" Type="http://schemas.openxmlformats.org/officeDocument/2006/relationships/image" Target="../media/image358.png"/><Relationship Id="rId10" Type="http://schemas.openxmlformats.org/officeDocument/2006/relationships/image" Target="../media/image359.png"/><Relationship Id="rId11" Type="http://schemas.openxmlformats.org/officeDocument/2006/relationships/image" Target="../media/image351.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60.png"/></Relationships>
</file>

<file path=ppt/slides/_rels/slide156.xml.rels><?xml version="1.0" encoding="UTF-8" standalone="yes"?>
<Relationships xmlns="http://schemas.openxmlformats.org/package/2006/relationships"><Relationship Id="rId11" Type="http://schemas.openxmlformats.org/officeDocument/2006/relationships/image" Target="../media/image369.jpeg"/><Relationship Id="rId12" Type="http://schemas.openxmlformats.org/officeDocument/2006/relationships/image" Target="../media/image370.png"/><Relationship Id="rId13" Type="http://schemas.openxmlformats.org/officeDocument/2006/relationships/image" Target="../media/image371.png"/><Relationship Id="rId14" Type="http://schemas.openxmlformats.org/officeDocument/2006/relationships/image" Target="../media/image372.png"/><Relationship Id="rId15" Type="http://schemas.openxmlformats.org/officeDocument/2006/relationships/image" Target="../media/image360.png"/><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361.png"/><Relationship Id="rId4" Type="http://schemas.openxmlformats.org/officeDocument/2006/relationships/image" Target="../media/image362.png"/><Relationship Id="rId5" Type="http://schemas.openxmlformats.org/officeDocument/2006/relationships/image" Target="../media/image363.png"/><Relationship Id="rId6" Type="http://schemas.openxmlformats.org/officeDocument/2006/relationships/image" Target="../media/image364.png"/><Relationship Id="rId7" Type="http://schemas.openxmlformats.org/officeDocument/2006/relationships/image" Target="../media/image365.png"/><Relationship Id="rId8" Type="http://schemas.openxmlformats.org/officeDocument/2006/relationships/image" Target="../media/image366.png"/><Relationship Id="rId9" Type="http://schemas.openxmlformats.org/officeDocument/2006/relationships/image" Target="../media/image367.png"/><Relationship Id="rId10" Type="http://schemas.openxmlformats.org/officeDocument/2006/relationships/image" Target="../media/image368.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73.png"/></Relationships>
</file>

<file path=ppt/slides/_rels/slide16.xml.rels><?xml version="1.0" encoding="UTF-8" standalone="yes"?>
<Relationships xmlns="http://schemas.openxmlformats.org/package/2006/relationships"><Relationship Id="rId11" Type="http://schemas.openxmlformats.org/officeDocument/2006/relationships/image" Target="../media/image126.png"/><Relationship Id="rId12" Type="http://schemas.openxmlformats.org/officeDocument/2006/relationships/image" Target="../media/image127.png"/><Relationship Id="rId13" Type="http://schemas.openxmlformats.org/officeDocument/2006/relationships/image" Target="../media/image128.png"/><Relationship Id="rId14" Type="http://schemas.openxmlformats.org/officeDocument/2006/relationships/image" Target="../media/image129.png"/><Relationship Id="rId15" Type="http://schemas.microsoft.com/office/2007/relationships/hdphoto" Target="../media/hdphoto2.wdp"/><Relationship Id="rId16" Type="http://schemas.openxmlformats.org/officeDocument/2006/relationships/image" Target="../media/image122.png"/><Relationship Id="rId17"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33.png"/><Relationship Id="rId3" Type="http://schemas.openxmlformats.org/officeDocument/2006/relationships/image" Target="../media/image134.png"/><Relationship Id="rId4" Type="http://schemas.openxmlformats.org/officeDocument/2006/relationships/image" Target="../media/image135.png"/><Relationship Id="rId5" Type="http://schemas.microsoft.com/office/2007/relationships/hdphoto" Target="../media/hdphoto3.wdp"/><Relationship Id="rId6" Type="http://schemas.openxmlformats.org/officeDocument/2006/relationships/image" Target="../media/image136.png"/><Relationship Id="rId7" Type="http://schemas.openxmlformats.org/officeDocument/2006/relationships/image" Target="../media/image121.png"/><Relationship Id="rId8" Type="http://schemas.openxmlformats.org/officeDocument/2006/relationships/image" Target="../media/image123.png"/><Relationship Id="rId9" Type="http://schemas.openxmlformats.org/officeDocument/2006/relationships/image" Target="../media/image124.png"/><Relationship Id="rId10" Type="http://schemas.openxmlformats.org/officeDocument/2006/relationships/image" Target="../media/image125.png"/></Relationships>
</file>

<file path=ppt/slides/_rels/slide160.xml.rels><?xml version="1.0" encoding="UTF-8" standalone="yes"?>
<Relationships xmlns="http://schemas.openxmlformats.org/package/2006/relationships"><Relationship Id="rId3" Type="http://schemas.openxmlformats.org/officeDocument/2006/relationships/image" Target="../media/image374.png"/><Relationship Id="rId4" Type="http://schemas.openxmlformats.org/officeDocument/2006/relationships/image" Target="../media/image375.png"/><Relationship Id="rId5" Type="http://schemas.openxmlformats.org/officeDocument/2006/relationships/image" Target="../media/image376.png"/><Relationship Id="rId6" Type="http://schemas.openxmlformats.org/officeDocument/2006/relationships/image" Target="../media/image377.png"/><Relationship Id="rId7" Type="http://schemas.openxmlformats.org/officeDocument/2006/relationships/image" Target="../media/image378.png"/><Relationship Id="rId8" Type="http://schemas.openxmlformats.org/officeDocument/2006/relationships/image" Target="../media/image372.png"/><Relationship Id="rId9" Type="http://schemas.openxmlformats.org/officeDocument/2006/relationships/image" Target="../media/image373.png"/><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79.png"/></Relationships>
</file>

<file path=ppt/slides/_rels/slide163.xml.rels><?xml version="1.0" encoding="UTF-8" standalone="yes"?>
<Relationships xmlns="http://schemas.openxmlformats.org/package/2006/relationships"><Relationship Id="rId11" Type="http://schemas.openxmlformats.org/officeDocument/2006/relationships/image" Target="../media/image387.png"/><Relationship Id="rId12" Type="http://schemas.openxmlformats.org/officeDocument/2006/relationships/image" Target="../media/image388.png"/><Relationship Id="rId13" Type="http://schemas.openxmlformats.org/officeDocument/2006/relationships/image" Target="../media/image389.png"/><Relationship Id="rId14" Type="http://schemas.openxmlformats.org/officeDocument/2006/relationships/image" Target="../media/image390.png"/><Relationship Id="rId15" Type="http://schemas.openxmlformats.org/officeDocument/2006/relationships/image" Target="../media/image372.png"/><Relationship Id="rId16" Type="http://schemas.openxmlformats.org/officeDocument/2006/relationships/image" Target="../media/image379.png"/><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376.png"/><Relationship Id="rId4" Type="http://schemas.openxmlformats.org/officeDocument/2006/relationships/image" Target="../media/image380.png"/><Relationship Id="rId5" Type="http://schemas.openxmlformats.org/officeDocument/2006/relationships/image" Target="../media/image381.jpeg"/><Relationship Id="rId6" Type="http://schemas.openxmlformats.org/officeDocument/2006/relationships/image" Target="../media/image382.jpeg"/><Relationship Id="rId7" Type="http://schemas.openxmlformats.org/officeDocument/2006/relationships/image" Target="../media/image383.jpeg"/><Relationship Id="rId8" Type="http://schemas.openxmlformats.org/officeDocument/2006/relationships/image" Target="../media/image384.png"/><Relationship Id="rId9" Type="http://schemas.openxmlformats.org/officeDocument/2006/relationships/image" Target="../media/image385.png"/><Relationship Id="rId10" Type="http://schemas.openxmlformats.org/officeDocument/2006/relationships/image" Target="../media/image386.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91.png"/></Relationships>
</file>

<file path=ppt/slides/_rels/slide167.xml.rels><?xml version="1.0" encoding="UTF-8" standalone="yes"?>
<Relationships xmlns="http://schemas.openxmlformats.org/package/2006/relationships"><Relationship Id="rId11" Type="http://schemas.openxmlformats.org/officeDocument/2006/relationships/image" Target="../media/image397.png"/><Relationship Id="rId12" Type="http://schemas.openxmlformats.org/officeDocument/2006/relationships/image" Target="../media/image398.png"/><Relationship Id="rId13" Type="http://schemas.openxmlformats.org/officeDocument/2006/relationships/image" Target="../media/image399.png"/><Relationship Id="rId14" Type="http://schemas.openxmlformats.org/officeDocument/2006/relationships/image" Target="../media/image400.png"/><Relationship Id="rId15" Type="http://schemas.openxmlformats.org/officeDocument/2006/relationships/image" Target="../media/image401.png"/><Relationship Id="rId16" Type="http://schemas.openxmlformats.org/officeDocument/2006/relationships/image" Target="../media/image402.png"/><Relationship Id="rId17" Type="http://schemas.openxmlformats.org/officeDocument/2006/relationships/image" Target="../media/image391.png"/><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392.png"/><Relationship Id="rId4" Type="http://schemas.openxmlformats.org/officeDocument/2006/relationships/image" Target="../media/image374.png"/><Relationship Id="rId5" Type="http://schemas.openxmlformats.org/officeDocument/2006/relationships/image" Target="../media/image393.png"/><Relationship Id="rId6" Type="http://schemas.openxmlformats.org/officeDocument/2006/relationships/image" Target="../media/image394.png"/><Relationship Id="rId7" Type="http://schemas.openxmlformats.org/officeDocument/2006/relationships/image" Target="../media/image395.png"/><Relationship Id="rId8" Type="http://schemas.openxmlformats.org/officeDocument/2006/relationships/image" Target="../media/image387.png"/><Relationship Id="rId9" Type="http://schemas.openxmlformats.org/officeDocument/2006/relationships/image" Target="../media/image384.png"/><Relationship Id="rId10" Type="http://schemas.openxmlformats.org/officeDocument/2006/relationships/image" Target="../media/image396.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1" Type="http://schemas.openxmlformats.org/officeDocument/2006/relationships/image" Target="../media/image124.png"/><Relationship Id="rId12" Type="http://schemas.openxmlformats.org/officeDocument/2006/relationships/image" Target="../media/image125.png"/><Relationship Id="rId13" Type="http://schemas.openxmlformats.org/officeDocument/2006/relationships/image" Target="../media/image126.png"/><Relationship Id="rId14" Type="http://schemas.openxmlformats.org/officeDocument/2006/relationships/image" Target="../media/image127.png"/><Relationship Id="rId15" Type="http://schemas.openxmlformats.org/officeDocument/2006/relationships/image" Target="../media/image128.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2.png"/><Relationship Id="rId19"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37.png"/><Relationship Id="rId3" Type="http://schemas.openxmlformats.org/officeDocument/2006/relationships/image" Target="../media/image138.png"/><Relationship Id="rId4" Type="http://schemas.openxmlformats.org/officeDocument/2006/relationships/image" Target="../media/image139.png"/><Relationship Id="rId5" Type="http://schemas.openxmlformats.org/officeDocument/2006/relationships/image" Target="../media/image134.png"/><Relationship Id="rId6" Type="http://schemas.openxmlformats.org/officeDocument/2006/relationships/image" Target="../media/image135.png"/><Relationship Id="rId7" Type="http://schemas.microsoft.com/office/2007/relationships/hdphoto" Target="../media/hdphoto3.wdp"/><Relationship Id="rId8" Type="http://schemas.openxmlformats.org/officeDocument/2006/relationships/image" Target="../media/image136.png"/><Relationship Id="rId9" Type="http://schemas.openxmlformats.org/officeDocument/2006/relationships/image" Target="../media/image121.png"/><Relationship Id="rId10" Type="http://schemas.openxmlformats.org/officeDocument/2006/relationships/image" Target="../media/image123.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03.emf"/></Relationships>
</file>

<file path=ppt/slides/_rels/slide171.xml.rels><?xml version="1.0" encoding="UTF-8" standalone="yes"?>
<Relationships xmlns="http://schemas.openxmlformats.org/package/2006/relationships"><Relationship Id="rId3" Type="http://schemas.openxmlformats.org/officeDocument/2006/relationships/image" Target="../media/image404.png"/><Relationship Id="rId4" Type="http://schemas.openxmlformats.org/officeDocument/2006/relationships/image" Target="../media/image387.png"/><Relationship Id="rId5" Type="http://schemas.openxmlformats.org/officeDocument/2006/relationships/image" Target="../media/image384.png"/><Relationship Id="rId6" Type="http://schemas.openxmlformats.org/officeDocument/2006/relationships/image" Target="../media/image405.png"/><Relationship Id="rId7" Type="http://schemas.openxmlformats.org/officeDocument/2006/relationships/image" Target="../media/image406.png"/><Relationship Id="rId8" Type="http://schemas.openxmlformats.org/officeDocument/2006/relationships/image" Target="../media/image407.png"/><Relationship Id="rId9" Type="http://schemas.openxmlformats.org/officeDocument/2006/relationships/image" Target="../media/image372.png"/><Relationship Id="rId10" Type="http://schemas.openxmlformats.org/officeDocument/2006/relationships/image" Target="../media/image403.emf"/><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08.png"/></Relationships>
</file>

<file path=ppt/slides/_rels/slide174.xml.rels><?xml version="1.0" encoding="UTF-8" standalone="yes"?>
<Relationships xmlns="http://schemas.openxmlformats.org/package/2006/relationships"><Relationship Id="rId11" Type="http://schemas.openxmlformats.org/officeDocument/2006/relationships/image" Target="../media/image416.jpeg"/><Relationship Id="rId12" Type="http://schemas.openxmlformats.org/officeDocument/2006/relationships/image" Target="../media/image417.png"/><Relationship Id="rId13" Type="http://schemas.openxmlformats.org/officeDocument/2006/relationships/image" Target="../media/image418.png"/><Relationship Id="rId14" Type="http://schemas.openxmlformats.org/officeDocument/2006/relationships/image" Target="../media/image419.png"/><Relationship Id="rId15" Type="http://schemas.openxmlformats.org/officeDocument/2006/relationships/image" Target="../media/image420.jpeg"/><Relationship Id="rId16" Type="http://schemas.openxmlformats.org/officeDocument/2006/relationships/image" Target="../media/image384.png"/><Relationship Id="rId17" Type="http://schemas.openxmlformats.org/officeDocument/2006/relationships/image" Target="../media/image408.png"/><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376.png"/><Relationship Id="rId4" Type="http://schemas.openxmlformats.org/officeDocument/2006/relationships/image" Target="../media/image409.png"/><Relationship Id="rId5" Type="http://schemas.openxmlformats.org/officeDocument/2006/relationships/image" Target="../media/image410.png"/><Relationship Id="rId6" Type="http://schemas.openxmlformats.org/officeDocument/2006/relationships/image" Target="../media/image411.png"/><Relationship Id="rId7" Type="http://schemas.openxmlformats.org/officeDocument/2006/relationships/image" Target="../media/image412.png"/><Relationship Id="rId8" Type="http://schemas.openxmlformats.org/officeDocument/2006/relationships/image" Target="../media/image413.png"/><Relationship Id="rId9" Type="http://schemas.openxmlformats.org/officeDocument/2006/relationships/image" Target="../media/image414.png"/><Relationship Id="rId10" Type="http://schemas.openxmlformats.org/officeDocument/2006/relationships/image" Target="../media/image415.jpe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1.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2.png"/></Relationships>
</file>

<file path=ppt/slides/_rels/slide18.xml.rels><?xml version="1.0" encoding="UTF-8" standalone="yes"?>
<Relationships xmlns="http://schemas.openxmlformats.org/package/2006/relationships"><Relationship Id="rId11" Type="http://schemas.openxmlformats.org/officeDocument/2006/relationships/image" Target="../media/image125.png"/><Relationship Id="rId12" Type="http://schemas.openxmlformats.org/officeDocument/2006/relationships/image" Target="../media/image126.png"/><Relationship Id="rId13" Type="http://schemas.openxmlformats.org/officeDocument/2006/relationships/image" Target="../media/image127.png"/><Relationship Id="rId14" Type="http://schemas.openxmlformats.org/officeDocument/2006/relationships/image" Target="../media/image128.png"/><Relationship Id="rId15" Type="http://schemas.openxmlformats.org/officeDocument/2006/relationships/image" Target="../media/image129.png"/><Relationship Id="rId16" Type="http://schemas.microsoft.com/office/2007/relationships/hdphoto" Target="../media/hdphoto2.wdp"/><Relationship Id="rId17" Type="http://schemas.openxmlformats.org/officeDocument/2006/relationships/image" Target="../media/image122.png"/><Relationship Id="rId18"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33.png"/><Relationship Id="rId3" Type="http://schemas.openxmlformats.org/officeDocument/2006/relationships/image" Target="../media/image134.png"/><Relationship Id="rId4" Type="http://schemas.openxmlformats.org/officeDocument/2006/relationships/image" Target="../media/image135.png"/><Relationship Id="rId5" Type="http://schemas.microsoft.com/office/2007/relationships/hdphoto" Target="../media/hdphoto3.wdp"/><Relationship Id="rId6" Type="http://schemas.openxmlformats.org/officeDocument/2006/relationships/image" Target="../media/image136.png"/><Relationship Id="rId7" Type="http://schemas.openxmlformats.org/officeDocument/2006/relationships/image" Target="../media/image140.png"/><Relationship Id="rId8" Type="http://schemas.openxmlformats.org/officeDocument/2006/relationships/image" Target="../media/image121.png"/><Relationship Id="rId9" Type="http://schemas.openxmlformats.org/officeDocument/2006/relationships/image" Target="../media/image123.png"/><Relationship Id="rId10" Type="http://schemas.openxmlformats.org/officeDocument/2006/relationships/image" Target="../media/image124.png"/></Relationships>
</file>

<file path=ppt/slides/_rels/slide180.xml.rels><?xml version="1.0" encoding="UTF-8" standalone="yes"?>
<Relationships xmlns="http://schemas.openxmlformats.org/package/2006/relationships"><Relationship Id="rId3" Type="http://schemas.openxmlformats.org/officeDocument/2006/relationships/image" Target="../media/image423.emf"/><Relationship Id="rId4" Type="http://schemas.openxmlformats.org/officeDocument/2006/relationships/image" Target="../media/image422.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4.png"/></Relationships>
</file>

<file path=ppt/slides/_rels/slide183.xml.rels><?xml version="1.0" encoding="UTF-8" standalone="yes"?>
<Relationships xmlns="http://schemas.openxmlformats.org/package/2006/relationships"><Relationship Id="rId3" Type="http://schemas.openxmlformats.org/officeDocument/2006/relationships/image" Target="../media/image424.png"/><Relationship Id="rId4" Type="http://schemas.openxmlformats.org/officeDocument/2006/relationships/image" Target="../media/image425.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5.xml.rels><?xml version="1.0" encoding="UTF-8" standalone="yes"?>
<Relationships xmlns="http://schemas.openxmlformats.org/package/2006/relationships"><Relationship Id="rId3" Type="http://schemas.openxmlformats.org/officeDocument/2006/relationships/image" Target="../media/image427.png"/><Relationship Id="rId4" Type="http://schemas.openxmlformats.org/officeDocument/2006/relationships/image" Target="../media/image428.png"/><Relationship Id="rId1" Type="http://schemas.openxmlformats.org/officeDocument/2006/relationships/slideLayout" Target="../slideLayouts/slideLayout18.xml"/><Relationship Id="rId2" Type="http://schemas.openxmlformats.org/officeDocument/2006/relationships/image" Target="../media/image426.png"/></Relationships>
</file>

<file path=ppt/slides/_rels/slide186.xml.rels><?xml version="1.0" encoding="UTF-8" standalone="yes"?>
<Relationships xmlns="http://schemas.openxmlformats.org/package/2006/relationships"><Relationship Id="rId3" Type="http://schemas.openxmlformats.org/officeDocument/2006/relationships/image" Target="../media/image430.jpeg"/><Relationship Id="rId4" Type="http://schemas.openxmlformats.org/officeDocument/2006/relationships/image" Target="../media/image431.png"/><Relationship Id="rId1" Type="http://schemas.openxmlformats.org/officeDocument/2006/relationships/slideLayout" Target="../slideLayouts/slideLayout18.xml"/><Relationship Id="rId2" Type="http://schemas.openxmlformats.org/officeDocument/2006/relationships/image" Target="../media/image429.jpe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32.png"/></Relationships>
</file>

<file path=ppt/slides/_rels/slide188.xml.rels><?xml version="1.0" encoding="UTF-8" standalone="yes"?>
<Relationships xmlns="http://schemas.openxmlformats.org/package/2006/relationships"><Relationship Id="rId3" Type="http://schemas.openxmlformats.org/officeDocument/2006/relationships/image" Target="../media/image432.png"/><Relationship Id="rId4" Type="http://schemas.openxmlformats.org/officeDocument/2006/relationships/image" Target="../media/image433.png"/><Relationship Id="rId5" Type="http://schemas.openxmlformats.org/officeDocument/2006/relationships/image" Target="../media/image434.png"/><Relationship Id="rId6" Type="http://schemas.openxmlformats.org/officeDocument/2006/relationships/image" Target="../media/image435.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42.png"/><Relationship Id="rId4" Type="http://schemas.openxmlformats.org/officeDocument/2006/relationships/image" Target="../media/image134.png"/><Relationship Id="rId5" Type="http://schemas.openxmlformats.org/officeDocument/2006/relationships/image" Target="../media/image135.png"/><Relationship Id="rId6" Type="http://schemas.microsoft.com/office/2007/relationships/hdphoto" Target="../media/hdphoto3.wdp"/><Relationship Id="rId7" Type="http://schemas.openxmlformats.org/officeDocument/2006/relationships/image" Target="../media/image143.png"/><Relationship Id="rId1" Type="http://schemas.openxmlformats.org/officeDocument/2006/relationships/slideLayout" Target="../slideLayouts/slideLayout5.xml"/><Relationship Id="rId2" Type="http://schemas.openxmlformats.org/officeDocument/2006/relationships/image" Target="../media/image141.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36.png"/></Relationships>
</file>

<file path=ppt/slides/_rels/slide192.xml.rels><?xml version="1.0" encoding="UTF-8" standalone="yes"?>
<Relationships xmlns="http://schemas.openxmlformats.org/package/2006/relationships"><Relationship Id="rId3" Type="http://schemas.openxmlformats.org/officeDocument/2006/relationships/image" Target="../media/image436.png"/><Relationship Id="rId4" Type="http://schemas.openxmlformats.org/officeDocument/2006/relationships/image" Target="../media/image437.png"/><Relationship Id="rId5" Type="http://schemas.openxmlformats.org/officeDocument/2006/relationships/image" Target="../media/image435.png"/><Relationship Id="rId6" Type="http://schemas.openxmlformats.org/officeDocument/2006/relationships/image" Target="../media/image438.png"/><Relationship Id="rId7" Type="http://schemas.openxmlformats.org/officeDocument/2006/relationships/image" Target="../media/image439.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193.xml.rels><?xml version="1.0" encoding="UTF-8" standalone="yes"?>
<Relationships xmlns="http://schemas.openxmlformats.org/package/2006/relationships"><Relationship Id="rId3" Type="http://schemas.openxmlformats.org/officeDocument/2006/relationships/image" Target="../media/image441.jpeg"/><Relationship Id="rId4" Type="http://schemas.openxmlformats.org/officeDocument/2006/relationships/image" Target="../media/image442.jpeg"/><Relationship Id="rId5" Type="http://schemas.openxmlformats.org/officeDocument/2006/relationships/image" Target="../media/image443.jpeg"/><Relationship Id="rId1" Type="http://schemas.openxmlformats.org/officeDocument/2006/relationships/slideLayout" Target="../slideLayouts/slideLayout18.xml"/><Relationship Id="rId2" Type="http://schemas.openxmlformats.org/officeDocument/2006/relationships/image" Target="../media/image440.jpe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44.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44.png"/><Relationship Id="rId3" Type="http://schemas.openxmlformats.org/officeDocument/2006/relationships/image" Target="../media/image445.pn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46.png"/></Relationships>
</file>

<file path=ppt/slides/_rels/slide2.xml.rels><?xml version="1.0" encoding="UTF-8" standalone="yes"?>
<Relationships xmlns="http://schemas.openxmlformats.org/package/2006/relationships"><Relationship Id="rId9" Type="http://schemas.openxmlformats.org/officeDocument/2006/relationships/image" Target="../media/image2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10" Type="http://schemas.openxmlformats.org/officeDocument/2006/relationships/image" Target="../media/image23.png"/><Relationship Id="rId11" Type="http://schemas.openxmlformats.org/officeDocument/2006/relationships/image" Target="../media/image24.emf"/><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1" Type="http://schemas.openxmlformats.org/officeDocument/2006/relationships/slideLayout" Target="../slideLayouts/slideLayout5.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s>
</file>

<file path=ppt/slides/_rels/slide20.xml.rels><?xml version="1.0" encoding="UTF-8" standalone="yes"?>
<Relationships xmlns="http://schemas.openxmlformats.org/package/2006/relationships"><Relationship Id="rId11" Type="http://schemas.openxmlformats.org/officeDocument/2006/relationships/image" Target="../media/image125.png"/><Relationship Id="rId12" Type="http://schemas.openxmlformats.org/officeDocument/2006/relationships/image" Target="../media/image126.png"/><Relationship Id="rId13" Type="http://schemas.openxmlformats.org/officeDocument/2006/relationships/image" Target="../media/image127.png"/><Relationship Id="rId14" Type="http://schemas.openxmlformats.org/officeDocument/2006/relationships/image" Target="../media/image128.png"/><Relationship Id="rId15" Type="http://schemas.openxmlformats.org/officeDocument/2006/relationships/image" Target="../media/image129.png"/><Relationship Id="rId16" Type="http://schemas.microsoft.com/office/2007/relationships/hdphoto" Target="../media/hdphoto2.wdp"/><Relationship Id="rId17" Type="http://schemas.openxmlformats.org/officeDocument/2006/relationships/image" Target="../media/image122.png"/><Relationship Id="rId18"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44.png"/><Relationship Id="rId3" Type="http://schemas.openxmlformats.org/officeDocument/2006/relationships/image" Target="../media/image145.png"/><Relationship Id="rId4" Type="http://schemas.openxmlformats.org/officeDocument/2006/relationships/image" Target="../media/image134.png"/><Relationship Id="rId5" Type="http://schemas.openxmlformats.org/officeDocument/2006/relationships/image" Target="../media/image135.png"/><Relationship Id="rId6" Type="http://schemas.microsoft.com/office/2007/relationships/hdphoto" Target="../media/hdphoto3.wdp"/><Relationship Id="rId7" Type="http://schemas.openxmlformats.org/officeDocument/2006/relationships/image" Target="../media/image136.png"/><Relationship Id="rId8" Type="http://schemas.openxmlformats.org/officeDocument/2006/relationships/image" Target="../media/image121.png"/><Relationship Id="rId9" Type="http://schemas.openxmlformats.org/officeDocument/2006/relationships/image" Target="../media/image123.png"/><Relationship Id="rId10" Type="http://schemas.openxmlformats.org/officeDocument/2006/relationships/image" Target="../media/image124.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1" Type="http://schemas.openxmlformats.org/officeDocument/2006/relationships/image" Target="../media/image125.png"/><Relationship Id="rId12" Type="http://schemas.openxmlformats.org/officeDocument/2006/relationships/image" Target="../media/image126.png"/><Relationship Id="rId13" Type="http://schemas.openxmlformats.org/officeDocument/2006/relationships/image" Target="../media/image127.png"/><Relationship Id="rId14" Type="http://schemas.openxmlformats.org/officeDocument/2006/relationships/image" Target="../media/image128.png"/><Relationship Id="rId15" Type="http://schemas.openxmlformats.org/officeDocument/2006/relationships/image" Target="../media/image129.png"/><Relationship Id="rId16" Type="http://schemas.microsoft.com/office/2007/relationships/hdphoto" Target="../media/hdphoto2.wdp"/><Relationship Id="rId17" Type="http://schemas.openxmlformats.org/officeDocument/2006/relationships/image" Target="../media/image122.png"/><Relationship Id="rId18"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46.png"/><Relationship Id="rId3" Type="http://schemas.openxmlformats.org/officeDocument/2006/relationships/image" Target="../media/image147.png"/><Relationship Id="rId4" Type="http://schemas.openxmlformats.org/officeDocument/2006/relationships/image" Target="../media/image139.png"/><Relationship Id="rId5" Type="http://schemas.openxmlformats.org/officeDocument/2006/relationships/image" Target="../media/image134.png"/><Relationship Id="rId6" Type="http://schemas.openxmlformats.org/officeDocument/2006/relationships/image" Target="../media/image135.png"/><Relationship Id="rId7" Type="http://schemas.microsoft.com/office/2007/relationships/hdphoto" Target="../media/hdphoto3.wdp"/><Relationship Id="rId8" Type="http://schemas.openxmlformats.org/officeDocument/2006/relationships/image" Target="../media/image121.png"/><Relationship Id="rId9" Type="http://schemas.openxmlformats.org/officeDocument/2006/relationships/image" Target="../media/image123.png"/><Relationship Id="rId10" Type="http://schemas.openxmlformats.org/officeDocument/2006/relationships/image" Target="../media/image124.png"/></Relationships>
</file>

<file path=ppt/slides/_rels/slide22.xml.rels><?xml version="1.0" encoding="UTF-8" standalone="yes"?>
<Relationships xmlns="http://schemas.openxmlformats.org/package/2006/relationships"><Relationship Id="rId11" Type="http://schemas.openxmlformats.org/officeDocument/2006/relationships/image" Target="../media/image128.png"/><Relationship Id="rId12" Type="http://schemas.openxmlformats.org/officeDocument/2006/relationships/image" Target="../media/image129.png"/><Relationship Id="rId13" Type="http://schemas.microsoft.com/office/2007/relationships/hdphoto" Target="../media/hdphoto2.wdp"/><Relationship Id="rId14" Type="http://schemas.openxmlformats.org/officeDocument/2006/relationships/image" Target="../media/image122.png"/><Relationship Id="rId15"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48.png"/><Relationship Id="rId3" Type="http://schemas.openxmlformats.org/officeDocument/2006/relationships/image" Target="../media/image134.png"/><Relationship Id="rId4" Type="http://schemas.openxmlformats.org/officeDocument/2006/relationships/image" Target="../media/image149.png"/><Relationship Id="rId5" Type="http://schemas.openxmlformats.org/officeDocument/2006/relationships/image" Target="../media/image121.png"/><Relationship Id="rId6" Type="http://schemas.openxmlformats.org/officeDocument/2006/relationships/image" Target="../media/image123.png"/><Relationship Id="rId7" Type="http://schemas.openxmlformats.org/officeDocument/2006/relationships/image" Target="../media/image124.png"/><Relationship Id="rId8" Type="http://schemas.openxmlformats.org/officeDocument/2006/relationships/image" Target="../media/image125.png"/><Relationship Id="rId9" Type="http://schemas.openxmlformats.org/officeDocument/2006/relationships/image" Target="../media/image126.png"/><Relationship Id="rId10" Type="http://schemas.openxmlformats.org/officeDocument/2006/relationships/image" Target="../media/image127.png"/></Relationships>
</file>

<file path=ppt/slides/_rels/slide23.xml.rels><?xml version="1.0" encoding="UTF-8" standalone="yes"?>
<Relationships xmlns="http://schemas.openxmlformats.org/package/2006/relationships"><Relationship Id="rId11" Type="http://schemas.openxmlformats.org/officeDocument/2006/relationships/image" Target="../media/image124.png"/><Relationship Id="rId12" Type="http://schemas.openxmlformats.org/officeDocument/2006/relationships/image" Target="../media/image125.png"/><Relationship Id="rId13" Type="http://schemas.openxmlformats.org/officeDocument/2006/relationships/image" Target="../media/image126.png"/><Relationship Id="rId14" Type="http://schemas.openxmlformats.org/officeDocument/2006/relationships/image" Target="../media/image127.png"/><Relationship Id="rId15" Type="http://schemas.openxmlformats.org/officeDocument/2006/relationships/image" Target="../media/image128.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2.png"/><Relationship Id="rId19"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44.png"/><Relationship Id="rId3" Type="http://schemas.openxmlformats.org/officeDocument/2006/relationships/image" Target="../media/image145.png"/><Relationship Id="rId4" Type="http://schemas.openxmlformats.org/officeDocument/2006/relationships/image" Target="../media/image134.png"/><Relationship Id="rId5" Type="http://schemas.openxmlformats.org/officeDocument/2006/relationships/image" Target="../media/image135.png"/><Relationship Id="rId6" Type="http://schemas.microsoft.com/office/2007/relationships/hdphoto" Target="../media/hdphoto3.wdp"/><Relationship Id="rId7" Type="http://schemas.openxmlformats.org/officeDocument/2006/relationships/image" Target="../media/image150.png"/><Relationship Id="rId8" Type="http://schemas.openxmlformats.org/officeDocument/2006/relationships/image" Target="../media/image136.png"/><Relationship Id="rId9" Type="http://schemas.openxmlformats.org/officeDocument/2006/relationships/image" Target="../media/image121.png"/><Relationship Id="rId10" Type="http://schemas.openxmlformats.org/officeDocument/2006/relationships/image" Target="../media/image123.png"/></Relationships>
</file>

<file path=ppt/slides/_rels/slide24.xml.rels><?xml version="1.0" encoding="UTF-8" standalone="yes"?>
<Relationships xmlns="http://schemas.openxmlformats.org/package/2006/relationships"><Relationship Id="rId9" Type="http://schemas.openxmlformats.org/officeDocument/2006/relationships/image" Target="../media/image136.png"/><Relationship Id="rId20" Type="http://schemas.microsoft.com/office/2007/relationships/hdphoto" Target="../media/hdphoto1.wdp"/><Relationship Id="rId10" Type="http://schemas.openxmlformats.org/officeDocument/2006/relationships/image" Target="../media/image121.png"/><Relationship Id="rId11" Type="http://schemas.openxmlformats.org/officeDocument/2006/relationships/image" Target="../media/image123.png"/><Relationship Id="rId12" Type="http://schemas.openxmlformats.org/officeDocument/2006/relationships/image" Target="../media/image124.png"/><Relationship Id="rId13" Type="http://schemas.openxmlformats.org/officeDocument/2006/relationships/image" Target="../media/image125.png"/><Relationship Id="rId14" Type="http://schemas.openxmlformats.org/officeDocument/2006/relationships/image" Target="../media/image126.png"/><Relationship Id="rId15" Type="http://schemas.openxmlformats.org/officeDocument/2006/relationships/image" Target="../media/image127.png"/><Relationship Id="rId16" Type="http://schemas.openxmlformats.org/officeDocument/2006/relationships/image" Target="../media/image128.png"/><Relationship Id="rId17" Type="http://schemas.openxmlformats.org/officeDocument/2006/relationships/image" Target="../media/image129.png"/><Relationship Id="rId18" Type="http://schemas.microsoft.com/office/2007/relationships/hdphoto" Target="../media/hdphoto2.wdp"/><Relationship Id="rId19" Type="http://schemas.openxmlformats.org/officeDocument/2006/relationships/image" Target="../media/image122.png"/><Relationship Id="rId1" Type="http://schemas.openxmlformats.org/officeDocument/2006/relationships/slideLayout" Target="../slideLayouts/slideLayout14.xml"/><Relationship Id="rId2" Type="http://schemas.openxmlformats.org/officeDocument/2006/relationships/image" Target="../media/image146.png"/><Relationship Id="rId3" Type="http://schemas.openxmlformats.org/officeDocument/2006/relationships/image" Target="../media/image147.png"/><Relationship Id="rId4" Type="http://schemas.openxmlformats.org/officeDocument/2006/relationships/image" Target="../media/image139.png"/><Relationship Id="rId5" Type="http://schemas.openxmlformats.org/officeDocument/2006/relationships/image" Target="../media/image134.png"/><Relationship Id="rId6" Type="http://schemas.openxmlformats.org/officeDocument/2006/relationships/image" Target="../media/image135.png"/><Relationship Id="rId7" Type="http://schemas.microsoft.com/office/2007/relationships/hdphoto" Target="../media/hdphoto3.wdp"/><Relationship Id="rId8" Type="http://schemas.openxmlformats.org/officeDocument/2006/relationships/image" Target="../media/image150.png"/></Relationships>
</file>

<file path=ppt/slides/_rels/slide25.xml.rels><?xml version="1.0" encoding="UTF-8" standalone="yes"?>
<Relationships xmlns="http://schemas.openxmlformats.org/package/2006/relationships"><Relationship Id="rId11" Type="http://schemas.openxmlformats.org/officeDocument/2006/relationships/image" Target="../media/image126.png"/><Relationship Id="rId12" Type="http://schemas.openxmlformats.org/officeDocument/2006/relationships/image" Target="../media/image127.png"/><Relationship Id="rId13" Type="http://schemas.openxmlformats.org/officeDocument/2006/relationships/image" Target="../media/image128.png"/><Relationship Id="rId14" Type="http://schemas.openxmlformats.org/officeDocument/2006/relationships/image" Target="../media/image129.png"/><Relationship Id="rId15" Type="http://schemas.microsoft.com/office/2007/relationships/hdphoto" Target="../media/hdphoto2.wdp"/><Relationship Id="rId16" Type="http://schemas.openxmlformats.org/officeDocument/2006/relationships/image" Target="../media/image122.png"/><Relationship Id="rId17"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34.png"/><Relationship Id="rId3" Type="http://schemas.openxmlformats.org/officeDocument/2006/relationships/image" Target="../media/image151.png"/><Relationship Id="rId4" Type="http://schemas.openxmlformats.org/officeDocument/2006/relationships/image" Target="../media/image152.png"/><Relationship Id="rId5" Type="http://schemas.openxmlformats.org/officeDocument/2006/relationships/image" Target="../media/image149.png"/><Relationship Id="rId6" Type="http://schemas.openxmlformats.org/officeDocument/2006/relationships/image" Target="../media/image136.png"/><Relationship Id="rId7" Type="http://schemas.openxmlformats.org/officeDocument/2006/relationships/image" Target="../media/image121.png"/><Relationship Id="rId8" Type="http://schemas.openxmlformats.org/officeDocument/2006/relationships/image" Target="../media/image123.png"/><Relationship Id="rId9" Type="http://schemas.openxmlformats.org/officeDocument/2006/relationships/image" Target="../media/image124.png"/><Relationship Id="rId10" Type="http://schemas.openxmlformats.org/officeDocument/2006/relationships/image" Target="../media/image125.png"/></Relationships>
</file>

<file path=ppt/slides/_rels/slide26.xml.rels><?xml version="1.0" encoding="UTF-8" standalone="yes"?>
<Relationships xmlns="http://schemas.openxmlformats.org/package/2006/relationships"><Relationship Id="rId11" Type="http://schemas.openxmlformats.org/officeDocument/2006/relationships/image" Target="../media/image124.png"/><Relationship Id="rId12" Type="http://schemas.openxmlformats.org/officeDocument/2006/relationships/image" Target="../media/image125.png"/><Relationship Id="rId13" Type="http://schemas.openxmlformats.org/officeDocument/2006/relationships/image" Target="../media/image126.png"/><Relationship Id="rId14" Type="http://schemas.openxmlformats.org/officeDocument/2006/relationships/image" Target="../media/image127.png"/><Relationship Id="rId15" Type="http://schemas.openxmlformats.org/officeDocument/2006/relationships/image" Target="../media/image128.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2.png"/><Relationship Id="rId19"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53.png"/><Relationship Id="rId3" Type="http://schemas.openxmlformats.org/officeDocument/2006/relationships/image" Target="../media/image154.png"/><Relationship Id="rId4" Type="http://schemas.openxmlformats.org/officeDocument/2006/relationships/image" Target="../media/image139.png"/><Relationship Id="rId5" Type="http://schemas.openxmlformats.org/officeDocument/2006/relationships/image" Target="../media/image155.png"/><Relationship Id="rId6" Type="http://schemas.openxmlformats.org/officeDocument/2006/relationships/image" Target="../media/image135.png"/><Relationship Id="rId7" Type="http://schemas.microsoft.com/office/2007/relationships/hdphoto" Target="../media/hdphoto3.wdp"/><Relationship Id="rId8" Type="http://schemas.openxmlformats.org/officeDocument/2006/relationships/image" Target="../media/image150.png"/><Relationship Id="rId9" Type="http://schemas.openxmlformats.org/officeDocument/2006/relationships/image" Target="../media/image121.png"/><Relationship Id="rId10" Type="http://schemas.openxmlformats.org/officeDocument/2006/relationships/image" Target="../media/image123.png"/></Relationships>
</file>

<file path=ppt/slides/_rels/slide27.xml.rels><?xml version="1.0" encoding="UTF-8" standalone="yes"?>
<Relationships xmlns="http://schemas.openxmlformats.org/package/2006/relationships"><Relationship Id="rId11" Type="http://schemas.openxmlformats.org/officeDocument/2006/relationships/image" Target="../media/image124.png"/><Relationship Id="rId12" Type="http://schemas.openxmlformats.org/officeDocument/2006/relationships/image" Target="../media/image125.png"/><Relationship Id="rId13" Type="http://schemas.openxmlformats.org/officeDocument/2006/relationships/image" Target="../media/image126.png"/><Relationship Id="rId14" Type="http://schemas.openxmlformats.org/officeDocument/2006/relationships/image" Target="../media/image127.png"/><Relationship Id="rId15" Type="http://schemas.openxmlformats.org/officeDocument/2006/relationships/image" Target="../media/image128.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2.png"/><Relationship Id="rId19"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56.png"/><Relationship Id="rId3" Type="http://schemas.openxmlformats.org/officeDocument/2006/relationships/image" Target="../media/image157.png"/><Relationship Id="rId4" Type="http://schemas.openxmlformats.org/officeDocument/2006/relationships/image" Target="../media/image139.png"/><Relationship Id="rId5" Type="http://schemas.openxmlformats.org/officeDocument/2006/relationships/image" Target="../media/image135.png"/><Relationship Id="rId6" Type="http://schemas.microsoft.com/office/2007/relationships/hdphoto" Target="../media/hdphoto3.wdp"/><Relationship Id="rId7" Type="http://schemas.openxmlformats.org/officeDocument/2006/relationships/image" Target="../media/image158.png"/><Relationship Id="rId8" Type="http://schemas.openxmlformats.org/officeDocument/2006/relationships/image" Target="../media/image150.png"/><Relationship Id="rId9" Type="http://schemas.openxmlformats.org/officeDocument/2006/relationships/image" Target="../media/image121.png"/><Relationship Id="rId10" Type="http://schemas.openxmlformats.org/officeDocument/2006/relationships/image" Target="../media/image123.png"/></Relationships>
</file>

<file path=ppt/slides/_rels/slide28.xml.rels><?xml version="1.0" encoding="UTF-8" standalone="yes"?>
<Relationships xmlns="http://schemas.openxmlformats.org/package/2006/relationships"><Relationship Id="rId11" Type="http://schemas.openxmlformats.org/officeDocument/2006/relationships/image" Target="../media/image101.png"/><Relationship Id="rId12" Type="http://schemas.openxmlformats.org/officeDocument/2006/relationships/image" Target="../media/image102.png"/><Relationship Id="rId13" Type="http://schemas.openxmlformats.org/officeDocument/2006/relationships/image" Target="../media/image103.png"/><Relationship Id="rId14" Type="http://schemas.openxmlformats.org/officeDocument/2006/relationships/image" Target="../media/image166.png"/><Relationship Id="rId15" Type="http://schemas.openxmlformats.org/officeDocument/2006/relationships/image" Target="../media/image167.png"/><Relationship Id="rId16" Type="http://schemas.openxmlformats.org/officeDocument/2006/relationships/image" Target="../media/image168.png"/><Relationship Id="rId1" Type="http://schemas.openxmlformats.org/officeDocument/2006/relationships/slideLayout" Target="../slideLayouts/slideLayout12.xml"/><Relationship Id="rId2" Type="http://schemas.openxmlformats.org/officeDocument/2006/relationships/image" Target="../media/image159.png"/><Relationship Id="rId3" Type="http://schemas.openxmlformats.org/officeDocument/2006/relationships/image" Target="../media/image160.png"/><Relationship Id="rId4" Type="http://schemas.openxmlformats.org/officeDocument/2006/relationships/image" Target="../media/image161.jpeg"/><Relationship Id="rId5" Type="http://schemas.openxmlformats.org/officeDocument/2006/relationships/image" Target="../media/image162.png"/><Relationship Id="rId6" Type="http://schemas.openxmlformats.org/officeDocument/2006/relationships/image" Target="../media/image163.png"/><Relationship Id="rId7" Type="http://schemas.openxmlformats.org/officeDocument/2006/relationships/image" Target="../media/image164.png"/><Relationship Id="rId8" Type="http://schemas.openxmlformats.org/officeDocument/2006/relationships/image" Target="../media/image71.png"/><Relationship Id="rId9" Type="http://schemas.openxmlformats.org/officeDocument/2006/relationships/image" Target="../media/image105.png"/><Relationship Id="rId10" Type="http://schemas.openxmlformats.org/officeDocument/2006/relationships/image" Target="../media/image16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0" Type="http://schemas.openxmlformats.org/officeDocument/2006/relationships/image" Target="../media/image56.png"/><Relationship Id="rId21" Type="http://schemas.openxmlformats.org/officeDocument/2006/relationships/image" Target="../media/image57.png"/><Relationship Id="rId22" Type="http://schemas.openxmlformats.org/officeDocument/2006/relationships/image" Target="../media/image58.png"/><Relationship Id="rId23" Type="http://schemas.openxmlformats.org/officeDocument/2006/relationships/image" Target="../media/image59.png"/><Relationship Id="rId24" Type="http://schemas.openxmlformats.org/officeDocument/2006/relationships/image" Target="../media/image60.png"/><Relationship Id="rId25" Type="http://schemas.openxmlformats.org/officeDocument/2006/relationships/image" Target="../media/image61.png"/><Relationship Id="rId26" Type="http://schemas.openxmlformats.org/officeDocument/2006/relationships/image" Target="../media/image62.png"/><Relationship Id="rId27" Type="http://schemas.openxmlformats.org/officeDocument/2006/relationships/image" Target="../media/image63.png"/><Relationship Id="rId28" Type="http://schemas.openxmlformats.org/officeDocument/2006/relationships/image" Target="../media/image64.png"/><Relationship Id="rId29" Type="http://schemas.openxmlformats.org/officeDocument/2006/relationships/image" Target="../media/image65.png"/><Relationship Id="rId1" Type="http://schemas.openxmlformats.org/officeDocument/2006/relationships/slideLayout" Target="../slideLayouts/slideLayout16.xml"/><Relationship Id="rId2" Type="http://schemas.openxmlformats.org/officeDocument/2006/relationships/image" Target="../media/image38.png"/><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30" Type="http://schemas.openxmlformats.org/officeDocument/2006/relationships/image" Target="../media/image66.png"/><Relationship Id="rId31" Type="http://schemas.openxmlformats.org/officeDocument/2006/relationships/image" Target="../media/image67.png"/><Relationship Id="rId32" Type="http://schemas.openxmlformats.org/officeDocument/2006/relationships/image" Target="../media/image68.png"/><Relationship Id="rId9" Type="http://schemas.openxmlformats.org/officeDocument/2006/relationships/image" Target="../media/image45.png"/><Relationship Id="rId6" Type="http://schemas.openxmlformats.org/officeDocument/2006/relationships/image" Target="../media/image42.png"/><Relationship Id="rId7" Type="http://schemas.openxmlformats.org/officeDocument/2006/relationships/image" Target="../media/image43.png"/><Relationship Id="rId8" Type="http://schemas.openxmlformats.org/officeDocument/2006/relationships/image" Target="../media/image44.png"/><Relationship Id="rId33" Type="http://schemas.openxmlformats.org/officeDocument/2006/relationships/image" Target="../media/image69.png"/><Relationship Id="rId34" Type="http://schemas.openxmlformats.org/officeDocument/2006/relationships/image" Target="../media/image70.png"/><Relationship Id="rId10" Type="http://schemas.openxmlformats.org/officeDocument/2006/relationships/image" Target="../media/image46.png"/><Relationship Id="rId11" Type="http://schemas.openxmlformats.org/officeDocument/2006/relationships/image" Target="../media/image47.png"/><Relationship Id="rId12" Type="http://schemas.openxmlformats.org/officeDocument/2006/relationships/image" Target="../media/image48.png"/><Relationship Id="rId13" Type="http://schemas.openxmlformats.org/officeDocument/2006/relationships/image" Target="../media/image49.png"/><Relationship Id="rId14" Type="http://schemas.openxmlformats.org/officeDocument/2006/relationships/image" Target="../media/image50.png"/><Relationship Id="rId15" Type="http://schemas.openxmlformats.org/officeDocument/2006/relationships/image" Target="../media/image51.png"/><Relationship Id="rId16" Type="http://schemas.openxmlformats.org/officeDocument/2006/relationships/image" Target="../media/image52.png"/><Relationship Id="rId17" Type="http://schemas.openxmlformats.org/officeDocument/2006/relationships/image" Target="../media/image53.png"/><Relationship Id="rId18" Type="http://schemas.openxmlformats.org/officeDocument/2006/relationships/image" Target="../media/image54.png"/><Relationship Id="rId19" Type="http://schemas.openxmlformats.org/officeDocument/2006/relationships/image" Target="../media/image5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1" Type="http://schemas.openxmlformats.org/officeDocument/2006/relationships/image" Target="../media/image125.png"/><Relationship Id="rId12" Type="http://schemas.openxmlformats.org/officeDocument/2006/relationships/image" Target="../media/image126.png"/><Relationship Id="rId13" Type="http://schemas.openxmlformats.org/officeDocument/2006/relationships/image" Target="../media/image127.png"/><Relationship Id="rId14" Type="http://schemas.openxmlformats.org/officeDocument/2006/relationships/image" Target="../media/image128.png"/><Relationship Id="rId15" Type="http://schemas.openxmlformats.org/officeDocument/2006/relationships/image" Target="../media/image129.png"/><Relationship Id="rId16" Type="http://schemas.microsoft.com/office/2007/relationships/hdphoto" Target="../media/hdphoto2.wdp"/><Relationship Id="rId17" Type="http://schemas.openxmlformats.org/officeDocument/2006/relationships/image" Target="../media/image122.png"/><Relationship Id="rId18"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69.png"/><Relationship Id="rId3" Type="http://schemas.openxmlformats.org/officeDocument/2006/relationships/image" Target="../media/image155.png"/><Relationship Id="rId4" Type="http://schemas.openxmlformats.org/officeDocument/2006/relationships/image" Target="../media/image170.png"/><Relationship Id="rId5" Type="http://schemas.openxmlformats.org/officeDocument/2006/relationships/image" Target="../media/image171.png"/><Relationship Id="rId6" Type="http://schemas.microsoft.com/office/2007/relationships/hdphoto" Target="../media/hdphoto4.wdp"/><Relationship Id="rId7" Type="http://schemas.openxmlformats.org/officeDocument/2006/relationships/image" Target="../media/image150.png"/><Relationship Id="rId8" Type="http://schemas.openxmlformats.org/officeDocument/2006/relationships/image" Target="../media/image121.png"/><Relationship Id="rId9" Type="http://schemas.openxmlformats.org/officeDocument/2006/relationships/image" Target="../media/image123.png"/><Relationship Id="rId10" Type="http://schemas.openxmlformats.org/officeDocument/2006/relationships/image" Target="../media/image124.png"/></Relationships>
</file>

<file path=ppt/slides/_rels/slide32.xml.rels><?xml version="1.0" encoding="UTF-8" standalone="yes"?>
<Relationships xmlns="http://schemas.openxmlformats.org/package/2006/relationships"><Relationship Id="rId11" Type="http://schemas.openxmlformats.org/officeDocument/2006/relationships/image" Target="../media/image126.png"/><Relationship Id="rId12" Type="http://schemas.openxmlformats.org/officeDocument/2006/relationships/image" Target="../media/image127.png"/><Relationship Id="rId13" Type="http://schemas.openxmlformats.org/officeDocument/2006/relationships/image" Target="../media/image128.png"/><Relationship Id="rId14" Type="http://schemas.openxmlformats.org/officeDocument/2006/relationships/image" Target="../media/image129.png"/><Relationship Id="rId15" Type="http://schemas.microsoft.com/office/2007/relationships/hdphoto" Target="../media/hdphoto2.wdp"/><Relationship Id="rId16" Type="http://schemas.openxmlformats.org/officeDocument/2006/relationships/image" Target="../media/image122.png"/><Relationship Id="rId17"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72.png"/><Relationship Id="rId3" Type="http://schemas.openxmlformats.org/officeDocument/2006/relationships/image" Target="../media/image155.png"/><Relationship Id="rId4" Type="http://schemas.openxmlformats.org/officeDocument/2006/relationships/image" Target="../media/image171.png"/><Relationship Id="rId5" Type="http://schemas.microsoft.com/office/2007/relationships/hdphoto" Target="../media/hdphoto5.wdp"/><Relationship Id="rId6" Type="http://schemas.openxmlformats.org/officeDocument/2006/relationships/image" Target="../media/image150.png"/><Relationship Id="rId7" Type="http://schemas.openxmlformats.org/officeDocument/2006/relationships/image" Target="../media/image121.png"/><Relationship Id="rId8" Type="http://schemas.openxmlformats.org/officeDocument/2006/relationships/image" Target="../media/image123.png"/><Relationship Id="rId9" Type="http://schemas.openxmlformats.org/officeDocument/2006/relationships/image" Target="../media/image124.png"/><Relationship Id="rId10" Type="http://schemas.openxmlformats.org/officeDocument/2006/relationships/image" Target="../media/image125.png"/></Relationships>
</file>

<file path=ppt/slides/_rels/slide33.xml.rels><?xml version="1.0" encoding="UTF-8" standalone="yes"?>
<Relationships xmlns="http://schemas.openxmlformats.org/package/2006/relationships"><Relationship Id="rId11" Type="http://schemas.openxmlformats.org/officeDocument/2006/relationships/image" Target="../media/image125.png"/><Relationship Id="rId12" Type="http://schemas.openxmlformats.org/officeDocument/2006/relationships/image" Target="../media/image126.png"/><Relationship Id="rId13" Type="http://schemas.openxmlformats.org/officeDocument/2006/relationships/image" Target="../media/image127.png"/><Relationship Id="rId14" Type="http://schemas.openxmlformats.org/officeDocument/2006/relationships/image" Target="../media/image128.png"/><Relationship Id="rId15" Type="http://schemas.openxmlformats.org/officeDocument/2006/relationships/image" Target="../media/image129.png"/><Relationship Id="rId16" Type="http://schemas.microsoft.com/office/2007/relationships/hdphoto" Target="../media/hdphoto2.wdp"/><Relationship Id="rId17" Type="http://schemas.openxmlformats.org/officeDocument/2006/relationships/image" Target="../media/image122.png"/><Relationship Id="rId18"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73.png"/><Relationship Id="rId3" Type="http://schemas.openxmlformats.org/officeDocument/2006/relationships/image" Target="../media/image139.png"/><Relationship Id="rId4" Type="http://schemas.openxmlformats.org/officeDocument/2006/relationships/image" Target="../media/image155.png"/><Relationship Id="rId5" Type="http://schemas.openxmlformats.org/officeDocument/2006/relationships/image" Target="../media/image171.png"/><Relationship Id="rId6" Type="http://schemas.microsoft.com/office/2007/relationships/hdphoto" Target="../media/hdphoto6.wdp"/><Relationship Id="rId7" Type="http://schemas.openxmlformats.org/officeDocument/2006/relationships/image" Target="../media/image150.png"/><Relationship Id="rId8" Type="http://schemas.openxmlformats.org/officeDocument/2006/relationships/image" Target="../media/image121.png"/><Relationship Id="rId9" Type="http://schemas.openxmlformats.org/officeDocument/2006/relationships/image" Target="../media/image123.png"/><Relationship Id="rId10" Type="http://schemas.openxmlformats.org/officeDocument/2006/relationships/image" Target="../media/image124.png"/></Relationships>
</file>

<file path=ppt/slides/_rels/slide34.xml.rels><?xml version="1.0" encoding="UTF-8" standalone="yes"?>
<Relationships xmlns="http://schemas.openxmlformats.org/package/2006/relationships"><Relationship Id="rId11" Type="http://schemas.openxmlformats.org/officeDocument/2006/relationships/image" Target="../media/image124.png"/><Relationship Id="rId12" Type="http://schemas.openxmlformats.org/officeDocument/2006/relationships/image" Target="../media/image125.png"/><Relationship Id="rId13" Type="http://schemas.openxmlformats.org/officeDocument/2006/relationships/image" Target="../media/image126.png"/><Relationship Id="rId14" Type="http://schemas.openxmlformats.org/officeDocument/2006/relationships/image" Target="../media/image127.png"/><Relationship Id="rId15" Type="http://schemas.openxmlformats.org/officeDocument/2006/relationships/image" Target="../media/image128.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2.png"/><Relationship Id="rId19" Type="http://schemas.microsoft.com/office/2007/relationships/hdphoto" Target="../media/hdphoto1.wdp"/><Relationship Id="rId1" Type="http://schemas.openxmlformats.org/officeDocument/2006/relationships/slideLayout" Target="../slideLayouts/slideLayout14.xml"/><Relationship Id="rId2" Type="http://schemas.openxmlformats.org/officeDocument/2006/relationships/image" Target="../media/image155.png"/><Relationship Id="rId3" Type="http://schemas.openxmlformats.org/officeDocument/2006/relationships/image" Target="../media/image171.png"/><Relationship Id="rId4" Type="http://schemas.microsoft.com/office/2007/relationships/hdphoto" Target="../media/hdphoto5.wdp"/><Relationship Id="rId5" Type="http://schemas.openxmlformats.org/officeDocument/2006/relationships/image" Target="../media/image174.png"/><Relationship Id="rId6" Type="http://schemas.openxmlformats.org/officeDocument/2006/relationships/image" Target="../media/image139.png"/><Relationship Id="rId7" Type="http://schemas.openxmlformats.org/officeDocument/2006/relationships/image" Target="../media/image175.png"/><Relationship Id="rId8" Type="http://schemas.openxmlformats.org/officeDocument/2006/relationships/image" Target="../media/image150.png"/><Relationship Id="rId9" Type="http://schemas.openxmlformats.org/officeDocument/2006/relationships/image" Target="../media/image121.png"/><Relationship Id="rId10" Type="http://schemas.openxmlformats.org/officeDocument/2006/relationships/image" Target="../media/image123.png"/></Relationships>
</file>

<file path=ppt/slides/_rels/slide35.xml.rels><?xml version="1.0" encoding="UTF-8" standalone="yes"?>
<Relationships xmlns="http://schemas.openxmlformats.org/package/2006/relationships"><Relationship Id="rId3" Type="http://schemas.openxmlformats.org/officeDocument/2006/relationships/image" Target="../media/image177.jpeg"/><Relationship Id="rId4" Type="http://schemas.openxmlformats.org/officeDocument/2006/relationships/image" Target="../media/image158.png"/><Relationship Id="rId5" Type="http://schemas.openxmlformats.org/officeDocument/2006/relationships/image" Target="../media/image143.png"/><Relationship Id="rId1" Type="http://schemas.openxmlformats.org/officeDocument/2006/relationships/slideLayout" Target="../slideLayouts/slideLayout5.xml"/><Relationship Id="rId2" Type="http://schemas.openxmlformats.org/officeDocument/2006/relationships/image" Target="../media/image176.jpeg"/></Relationships>
</file>

<file path=ppt/slides/_rels/slide36.xml.rels><?xml version="1.0" encoding="UTF-8" standalone="yes"?>
<Relationships xmlns="http://schemas.openxmlformats.org/package/2006/relationships"><Relationship Id="rId9" Type="http://schemas.openxmlformats.org/officeDocument/2006/relationships/image" Target="../media/image181.png"/><Relationship Id="rId20" Type="http://schemas.microsoft.com/office/2007/relationships/hdphoto" Target="../media/hdphoto1.wdp"/><Relationship Id="rId10" Type="http://schemas.openxmlformats.org/officeDocument/2006/relationships/image" Target="../media/image121.png"/><Relationship Id="rId11" Type="http://schemas.openxmlformats.org/officeDocument/2006/relationships/image" Target="../media/image123.png"/><Relationship Id="rId12" Type="http://schemas.openxmlformats.org/officeDocument/2006/relationships/image" Target="../media/image124.png"/><Relationship Id="rId13" Type="http://schemas.openxmlformats.org/officeDocument/2006/relationships/image" Target="../media/image125.png"/><Relationship Id="rId14" Type="http://schemas.openxmlformats.org/officeDocument/2006/relationships/image" Target="../media/image126.png"/><Relationship Id="rId15" Type="http://schemas.openxmlformats.org/officeDocument/2006/relationships/image" Target="../media/image127.png"/><Relationship Id="rId16" Type="http://schemas.openxmlformats.org/officeDocument/2006/relationships/image" Target="../media/image128.png"/><Relationship Id="rId17" Type="http://schemas.openxmlformats.org/officeDocument/2006/relationships/image" Target="../media/image129.png"/><Relationship Id="rId18" Type="http://schemas.microsoft.com/office/2007/relationships/hdphoto" Target="../media/hdphoto2.wdp"/><Relationship Id="rId19" Type="http://schemas.openxmlformats.org/officeDocument/2006/relationships/image" Target="../media/image122.png"/><Relationship Id="rId1" Type="http://schemas.openxmlformats.org/officeDocument/2006/relationships/slideLayout" Target="../slideLayouts/slideLayout14.xml"/><Relationship Id="rId2" Type="http://schemas.openxmlformats.org/officeDocument/2006/relationships/image" Target="../media/image178.png"/><Relationship Id="rId3" Type="http://schemas.openxmlformats.org/officeDocument/2006/relationships/image" Target="../media/image179.png"/><Relationship Id="rId4" Type="http://schemas.microsoft.com/office/2007/relationships/hdphoto" Target="../media/hdphoto7.wdp"/><Relationship Id="rId5" Type="http://schemas.openxmlformats.org/officeDocument/2006/relationships/image" Target="../media/image171.png"/><Relationship Id="rId6" Type="http://schemas.microsoft.com/office/2007/relationships/hdphoto" Target="../media/hdphoto5.wdp"/><Relationship Id="rId7" Type="http://schemas.openxmlformats.org/officeDocument/2006/relationships/image" Target="../media/image155.png"/><Relationship Id="rId8" Type="http://schemas.openxmlformats.org/officeDocument/2006/relationships/image" Target="../media/image180.png"/></Relationships>
</file>

<file path=ppt/slides/_rels/slide37.xml.rels><?xml version="1.0" encoding="UTF-8" standalone="yes"?>
<Relationships xmlns="http://schemas.openxmlformats.org/package/2006/relationships"><Relationship Id="rId9" Type="http://schemas.openxmlformats.org/officeDocument/2006/relationships/image" Target="../media/image139.png"/><Relationship Id="rId20" Type="http://schemas.openxmlformats.org/officeDocument/2006/relationships/image" Target="../media/image129.png"/><Relationship Id="rId21" Type="http://schemas.microsoft.com/office/2007/relationships/hdphoto" Target="../media/hdphoto2.wdp"/><Relationship Id="rId22" Type="http://schemas.openxmlformats.org/officeDocument/2006/relationships/image" Target="../media/image122.png"/><Relationship Id="rId23" Type="http://schemas.microsoft.com/office/2007/relationships/hdphoto" Target="../media/hdphoto1.wdp"/><Relationship Id="rId10" Type="http://schemas.openxmlformats.org/officeDocument/2006/relationships/image" Target="../media/image180.png"/><Relationship Id="rId11" Type="http://schemas.openxmlformats.org/officeDocument/2006/relationships/image" Target="../media/image184.png"/><Relationship Id="rId12" Type="http://schemas.openxmlformats.org/officeDocument/2006/relationships/image" Target="../media/image181.png"/><Relationship Id="rId13" Type="http://schemas.openxmlformats.org/officeDocument/2006/relationships/image" Target="../media/image121.png"/><Relationship Id="rId14" Type="http://schemas.openxmlformats.org/officeDocument/2006/relationships/image" Target="../media/image123.png"/><Relationship Id="rId15" Type="http://schemas.openxmlformats.org/officeDocument/2006/relationships/image" Target="../media/image124.png"/><Relationship Id="rId16" Type="http://schemas.openxmlformats.org/officeDocument/2006/relationships/image" Target="../media/image125.png"/><Relationship Id="rId17" Type="http://schemas.openxmlformats.org/officeDocument/2006/relationships/image" Target="../media/image126.png"/><Relationship Id="rId18" Type="http://schemas.openxmlformats.org/officeDocument/2006/relationships/image" Target="../media/image127.png"/><Relationship Id="rId19" Type="http://schemas.openxmlformats.org/officeDocument/2006/relationships/image" Target="../media/image128.png"/><Relationship Id="rId1" Type="http://schemas.openxmlformats.org/officeDocument/2006/relationships/slideLayout" Target="../slideLayouts/slideLayout14.xml"/><Relationship Id="rId2" Type="http://schemas.openxmlformats.org/officeDocument/2006/relationships/image" Target="../media/image182.png"/><Relationship Id="rId3" Type="http://schemas.openxmlformats.org/officeDocument/2006/relationships/image" Target="../media/image183.png"/><Relationship Id="rId4" Type="http://schemas.openxmlformats.org/officeDocument/2006/relationships/image" Target="../media/image179.png"/><Relationship Id="rId5" Type="http://schemas.microsoft.com/office/2007/relationships/hdphoto" Target="../media/hdphoto8.wdp"/><Relationship Id="rId6" Type="http://schemas.openxmlformats.org/officeDocument/2006/relationships/image" Target="../media/image171.png"/><Relationship Id="rId7" Type="http://schemas.microsoft.com/office/2007/relationships/hdphoto" Target="../media/hdphoto5.wdp"/><Relationship Id="rId8" Type="http://schemas.openxmlformats.org/officeDocument/2006/relationships/image" Target="../media/image155.png"/></Relationships>
</file>

<file path=ppt/slides/_rels/slide38.xml.rels><?xml version="1.0" encoding="UTF-8" standalone="yes"?>
<Relationships xmlns="http://schemas.openxmlformats.org/package/2006/relationships"><Relationship Id="rId9" Type="http://schemas.openxmlformats.org/officeDocument/2006/relationships/image" Target="../media/image184.png"/><Relationship Id="rId20" Type="http://schemas.openxmlformats.org/officeDocument/2006/relationships/image" Target="../media/image122.png"/><Relationship Id="rId21" Type="http://schemas.microsoft.com/office/2007/relationships/hdphoto" Target="../media/hdphoto1.wdp"/><Relationship Id="rId10" Type="http://schemas.openxmlformats.org/officeDocument/2006/relationships/image" Target="../media/image181.png"/><Relationship Id="rId11" Type="http://schemas.openxmlformats.org/officeDocument/2006/relationships/image" Target="../media/image121.png"/><Relationship Id="rId12" Type="http://schemas.openxmlformats.org/officeDocument/2006/relationships/image" Target="../media/image123.png"/><Relationship Id="rId13" Type="http://schemas.openxmlformats.org/officeDocument/2006/relationships/image" Target="../media/image124.png"/><Relationship Id="rId14" Type="http://schemas.openxmlformats.org/officeDocument/2006/relationships/image" Target="../media/image125.png"/><Relationship Id="rId15" Type="http://schemas.openxmlformats.org/officeDocument/2006/relationships/image" Target="../media/image126.png"/><Relationship Id="rId16" Type="http://schemas.openxmlformats.org/officeDocument/2006/relationships/image" Target="../media/image127.png"/><Relationship Id="rId17" Type="http://schemas.openxmlformats.org/officeDocument/2006/relationships/image" Target="../media/image128.png"/><Relationship Id="rId18" Type="http://schemas.openxmlformats.org/officeDocument/2006/relationships/image" Target="../media/image129.png"/><Relationship Id="rId19" Type="http://schemas.microsoft.com/office/2007/relationships/hdphoto" Target="../media/hdphoto2.wdp"/><Relationship Id="rId1" Type="http://schemas.openxmlformats.org/officeDocument/2006/relationships/slideLayout" Target="../slideLayouts/slideLayout14.xml"/><Relationship Id="rId2" Type="http://schemas.openxmlformats.org/officeDocument/2006/relationships/image" Target="../media/image185.png"/><Relationship Id="rId3" Type="http://schemas.openxmlformats.org/officeDocument/2006/relationships/image" Target="../media/image179.png"/><Relationship Id="rId4" Type="http://schemas.microsoft.com/office/2007/relationships/hdphoto" Target="../media/hdphoto8.wdp"/><Relationship Id="rId5" Type="http://schemas.openxmlformats.org/officeDocument/2006/relationships/image" Target="../media/image171.png"/><Relationship Id="rId6" Type="http://schemas.microsoft.com/office/2007/relationships/hdphoto" Target="../media/hdphoto9.wdp"/><Relationship Id="rId7" Type="http://schemas.openxmlformats.org/officeDocument/2006/relationships/image" Target="../media/image180.png"/><Relationship Id="rId8" Type="http://schemas.openxmlformats.org/officeDocument/2006/relationships/image" Target="../media/image155.png"/></Relationships>
</file>

<file path=ppt/slides/_rels/slide39.xml.rels><?xml version="1.0" encoding="UTF-8" standalone="yes"?>
<Relationships xmlns="http://schemas.openxmlformats.org/package/2006/relationships"><Relationship Id="rId9" Type="http://schemas.openxmlformats.org/officeDocument/2006/relationships/image" Target="../media/image139.png"/><Relationship Id="rId20" Type="http://schemas.openxmlformats.org/officeDocument/2006/relationships/image" Target="../media/image129.png"/><Relationship Id="rId21" Type="http://schemas.microsoft.com/office/2007/relationships/hdphoto" Target="../media/hdphoto2.wdp"/><Relationship Id="rId22" Type="http://schemas.openxmlformats.org/officeDocument/2006/relationships/image" Target="../media/image122.png"/><Relationship Id="rId23" Type="http://schemas.microsoft.com/office/2007/relationships/hdphoto" Target="../media/hdphoto1.wdp"/><Relationship Id="rId10" Type="http://schemas.openxmlformats.org/officeDocument/2006/relationships/image" Target="../media/image155.png"/><Relationship Id="rId11" Type="http://schemas.openxmlformats.org/officeDocument/2006/relationships/image" Target="../media/image184.png"/><Relationship Id="rId12" Type="http://schemas.openxmlformats.org/officeDocument/2006/relationships/image" Target="../media/image181.png"/><Relationship Id="rId13" Type="http://schemas.openxmlformats.org/officeDocument/2006/relationships/image" Target="../media/image121.png"/><Relationship Id="rId14" Type="http://schemas.openxmlformats.org/officeDocument/2006/relationships/image" Target="../media/image123.png"/><Relationship Id="rId15" Type="http://schemas.openxmlformats.org/officeDocument/2006/relationships/image" Target="../media/image124.png"/><Relationship Id="rId16" Type="http://schemas.openxmlformats.org/officeDocument/2006/relationships/image" Target="../media/image125.png"/><Relationship Id="rId17" Type="http://schemas.openxmlformats.org/officeDocument/2006/relationships/image" Target="../media/image126.png"/><Relationship Id="rId18" Type="http://schemas.openxmlformats.org/officeDocument/2006/relationships/image" Target="../media/image127.png"/><Relationship Id="rId19" Type="http://schemas.openxmlformats.org/officeDocument/2006/relationships/image" Target="../media/image128.png"/><Relationship Id="rId1" Type="http://schemas.openxmlformats.org/officeDocument/2006/relationships/slideLayout" Target="../slideLayouts/slideLayout14.xml"/><Relationship Id="rId2" Type="http://schemas.openxmlformats.org/officeDocument/2006/relationships/image" Target="../media/image186.png"/><Relationship Id="rId3" Type="http://schemas.openxmlformats.org/officeDocument/2006/relationships/image" Target="../media/image187.png"/><Relationship Id="rId4" Type="http://schemas.openxmlformats.org/officeDocument/2006/relationships/image" Target="../media/image179.png"/><Relationship Id="rId5" Type="http://schemas.microsoft.com/office/2007/relationships/hdphoto" Target="../media/hdphoto8.wdp"/><Relationship Id="rId6" Type="http://schemas.openxmlformats.org/officeDocument/2006/relationships/image" Target="../media/image171.png"/><Relationship Id="rId7" Type="http://schemas.microsoft.com/office/2007/relationships/hdphoto" Target="../media/hdphoto5.wdp"/><Relationship Id="rId8" Type="http://schemas.openxmlformats.org/officeDocument/2006/relationships/image" Target="../media/image18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9" Type="http://schemas.openxmlformats.org/officeDocument/2006/relationships/image" Target="../media/image184.png"/><Relationship Id="rId20" Type="http://schemas.microsoft.com/office/2007/relationships/hdphoto" Target="../media/hdphoto2.wdp"/><Relationship Id="rId21" Type="http://schemas.openxmlformats.org/officeDocument/2006/relationships/image" Target="../media/image122.png"/><Relationship Id="rId22" Type="http://schemas.microsoft.com/office/2007/relationships/hdphoto" Target="../media/hdphoto1.wdp"/><Relationship Id="rId10" Type="http://schemas.openxmlformats.org/officeDocument/2006/relationships/image" Target="../media/image158.png"/><Relationship Id="rId11" Type="http://schemas.openxmlformats.org/officeDocument/2006/relationships/image" Target="../media/image181.png"/><Relationship Id="rId12" Type="http://schemas.openxmlformats.org/officeDocument/2006/relationships/image" Target="../media/image121.png"/><Relationship Id="rId13" Type="http://schemas.openxmlformats.org/officeDocument/2006/relationships/image" Target="../media/image123.png"/><Relationship Id="rId14" Type="http://schemas.openxmlformats.org/officeDocument/2006/relationships/image" Target="../media/image124.png"/><Relationship Id="rId15" Type="http://schemas.openxmlformats.org/officeDocument/2006/relationships/image" Target="../media/image125.png"/><Relationship Id="rId16" Type="http://schemas.openxmlformats.org/officeDocument/2006/relationships/image" Target="../media/image126.png"/><Relationship Id="rId17" Type="http://schemas.openxmlformats.org/officeDocument/2006/relationships/image" Target="../media/image127.png"/><Relationship Id="rId18" Type="http://schemas.openxmlformats.org/officeDocument/2006/relationships/image" Target="../media/image128.png"/><Relationship Id="rId19" Type="http://schemas.openxmlformats.org/officeDocument/2006/relationships/image" Target="../media/image129.png"/><Relationship Id="rId1" Type="http://schemas.openxmlformats.org/officeDocument/2006/relationships/slideLayout" Target="../slideLayouts/slideLayout14.xml"/><Relationship Id="rId2" Type="http://schemas.openxmlformats.org/officeDocument/2006/relationships/image" Target="../media/image188.png"/><Relationship Id="rId3" Type="http://schemas.openxmlformats.org/officeDocument/2006/relationships/image" Target="../media/image179.png"/><Relationship Id="rId4" Type="http://schemas.microsoft.com/office/2007/relationships/hdphoto" Target="../media/hdphoto10.wdp"/><Relationship Id="rId5" Type="http://schemas.openxmlformats.org/officeDocument/2006/relationships/image" Target="../media/image171.png"/><Relationship Id="rId6" Type="http://schemas.microsoft.com/office/2007/relationships/hdphoto" Target="../media/hdphoto5.wdp"/><Relationship Id="rId7" Type="http://schemas.openxmlformats.org/officeDocument/2006/relationships/image" Target="../media/image180.png"/><Relationship Id="rId8" Type="http://schemas.openxmlformats.org/officeDocument/2006/relationships/image" Target="../media/image139.png"/></Relationships>
</file>

<file path=ppt/slides/_rels/slide41.xml.rels><?xml version="1.0" encoding="UTF-8" standalone="yes"?>
<Relationships xmlns="http://schemas.openxmlformats.org/package/2006/relationships"><Relationship Id="rId9" Type="http://schemas.microsoft.com/office/2007/relationships/hdphoto" Target="../media/hdphoto11.wdp"/><Relationship Id="rId20" Type="http://schemas.openxmlformats.org/officeDocument/2006/relationships/image" Target="../media/image122.png"/><Relationship Id="rId21" Type="http://schemas.microsoft.com/office/2007/relationships/hdphoto" Target="../media/hdphoto1.wdp"/><Relationship Id="rId10" Type="http://schemas.openxmlformats.org/officeDocument/2006/relationships/image" Target="../media/image191.png"/><Relationship Id="rId11" Type="http://schemas.openxmlformats.org/officeDocument/2006/relationships/image" Target="../media/image121.png"/><Relationship Id="rId12" Type="http://schemas.openxmlformats.org/officeDocument/2006/relationships/image" Target="../media/image123.png"/><Relationship Id="rId13" Type="http://schemas.openxmlformats.org/officeDocument/2006/relationships/image" Target="../media/image124.png"/><Relationship Id="rId14" Type="http://schemas.openxmlformats.org/officeDocument/2006/relationships/image" Target="../media/image125.png"/><Relationship Id="rId15" Type="http://schemas.openxmlformats.org/officeDocument/2006/relationships/image" Target="../media/image126.png"/><Relationship Id="rId16" Type="http://schemas.openxmlformats.org/officeDocument/2006/relationships/image" Target="../media/image127.png"/><Relationship Id="rId17" Type="http://schemas.openxmlformats.org/officeDocument/2006/relationships/image" Target="../media/image128.png"/><Relationship Id="rId18" Type="http://schemas.openxmlformats.org/officeDocument/2006/relationships/image" Target="../media/image129.png"/><Relationship Id="rId19" Type="http://schemas.microsoft.com/office/2007/relationships/hdphoto" Target="../media/hdphoto2.wdp"/><Relationship Id="rId1" Type="http://schemas.openxmlformats.org/officeDocument/2006/relationships/slideLayout" Target="../slideLayouts/slideLayout14.xml"/><Relationship Id="rId2" Type="http://schemas.openxmlformats.org/officeDocument/2006/relationships/image" Target="../media/image189.png"/><Relationship Id="rId3" Type="http://schemas.openxmlformats.org/officeDocument/2006/relationships/image" Target="../media/image155.png"/><Relationship Id="rId4" Type="http://schemas.openxmlformats.org/officeDocument/2006/relationships/image" Target="../media/image184.png"/><Relationship Id="rId5" Type="http://schemas.openxmlformats.org/officeDocument/2006/relationships/image" Target="../media/image180.png"/><Relationship Id="rId6" Type="http://schemas.openxmlformats.org/officeDocument/2006/relationships/image" Target="../media/image171.png"/><Relationship Id="rId7" Type="http://schemas.microsoft.com/office/2007/relationships/hdphoto" Target="../media/hdphoto5.wdp"/><Relationship Id="rId8" Type="http://schemas.openxmlformats.org/officeDocument/2006/relationships/image" Target="../media/image190.png"/></Relationships>
</file>

<file path=ppt/slides/_rels/slide42.xml.rels><?xml version="1.0" encoding="UTF-8" standalone="yes"?>
<Relationships xmlns="http://schemas.openxmlformats.org/package/2006/relationships"><Relationship Id="rId9" Type="http://schemas.microsoft.com/office/2007/relationships/hdphoto" Target="../media/hdphoto12.wdp"/><Relationship Id="rId20" Type="http://schemas.microsoft.com/office/2007/relationships/hdphoto" Target="../media/hdphoto1.wdp"/><Relationship Id="rId10" Type="http://schemas.openxmlformats.org/officeDocument/2006/relationships/image" Target="../media/image121.png"/><Relationship Id="rId11" Type="http://schemas.openxmlformats.org/officeDocument/2006/relationships/image" Target="../media/image123.png"/><Relationship Id="rId12" Type="http://schemas.openxmlformats.org/officeDocument/2006/relationships/image" Target="../media/image124.png"/><Relationship Id="rId13" Type="http://schemas.openxmlformats.org/officeDocument/2006/relationships/image" Target="../media/image125.png"/><Relationship Id="rId14" Type="http://schemas.openxmlformats.org/officeDocument/2006/relationships/image" Target="../media/image126.png"/><Relationship Id="rId15" Type="http://schemas.openxmlformats.org/officeDocument/2006/relationships/image" Target="../media/image127.png"/><Relationship Id="rId16" Type="http://schemas.openxmlformats.org/officeDocument/2006/relationships/image" Target="../media/image128.png"/><Relationship Id="rId17" Type="http://schemas.openxmlformats.org/officeDocument/2006/relationships/image" Target="../media/image129.png"/><Relationship Id="rId18" Type="http://schemas.microsoft.com/office/2007/relationships/hdphoto" Target="../media/hdphoto2.wdp"/><Relationship Id="rId19" Type="http://schemas.openxmlformats.org/officeDocument/2006/relationships/image" Target="../media/image122.png"/><Relationship Id="rId1" Type="http://schemas.openxmlformats.org/officeDocument/2006/relationships/slideLayout" Target="../slideLayouts/slideLayout14.xml"/><Relationship Id="rId2" Type="http://schemas.openxmlformats.org/officeDocument/2006/relationships/image" Target="../media/image192.png"/><Relationship Id="rId3" Type="http://schemas.openxmlformats.org/officeDocument/2006/relationships/image" Target="../media/image155.png"/><Relationship Id="rId4" Type="http://schemas.openxmlformats.org/officeDocument/2006/relationships/image" Target="../media/image184.png"/><Relationship Id="rId5" Type="http://schemas.openxmlformats.org/officeDocument/2006/relationships/image" Target="../media/image180.png"/><Relationship Id="rId6" Type="http://schemas.openxmlformats.org/officeDocument/2006/relationships/image" Target="../media/image171.png"/><Relationship Id="rId7" Type="http://schemas.microsoft.com/office/2007/relationships/hdphoto" Target="../media/hdphoto5.wdp"/><Relationship Id="rId8" Type="http://schemas.openxmlformats.org/officeDocument/2006/relationships/image" Target="../media/image190.png"/></Relationships>
</file>

<file path=ppt/slides/_rels/slide43.xml.rels><?xml version="1.0" encoding="UTF-8" standalone="yes"?>
<Relationships xmlns="http://schemas.openxmlformats.org/package/2006/relationships"><Relationship Id="rId9" Type="http://schemas.microsoft.com/office/2007/relationships/hdphoto" Target="../media/hdphoto11.wdp"/><Relationship Id="rId20" Type="http://schemas.openxmlformats.org/officeDocument/2006/relationships/image" Target="../media/image122.png"/><Relationship Id="rId21" Type="http://schemas.microsoft.com/office/2007/relationships/hdphoto" Target="../media/hdphoto1.wdp"/><Relationship Id="rId10" Type="http://schemas.openxmlformats.org/officeDocument/2006/relationships/image" Target="../media/image191.png"/><Relationship Id="rId11" Type="http://schemas.openxmlformats.org/officeDocument/2006/relationships/image" Target="../media/image121.png"/><Relationship Id="rId12" Type="http://schemas.openxmlformats.org/officeDocument/2006/relationships/image" Target="../media/image123.png"/><Relationship Id="rId13" Type="http://schemas.openxmlformats.org/officeDocument/2006/relationships/image" Target="../media/image124.png"/><Relationship Id="rId14" Type="http://schemas.openxmlformats.org/officeDocument/2006/relationships/image" Target="../media/image125.png"/><Relationship Id="rId15" Type="http://schemas.openxmlformats.org/officeDocument/2006/relationships/image" Target="../media/image126.png"/><Relationship Id="rId16" Type="http://schemas.openxmlformats.org/officeDocument/2006/relationships/image" Target="../media/image127.png"/><Relationship Id="rId17" Type="http://schemas.openxmlformats.org/officeDocument/2006/relationships/image" Target="../media/image128.png"/><Relationship Id="rId18" Type="http://schemas.openxmlformats.org/officeDocument/2006/relationships/image" Target="../media/image129.png"/><Relationship Id="rId19" Type="http://schemas.microsoft.com/office/2007/relationships/hdphoto" Target="../media/hdphoto2.wdp"/><Relationship Id="rId1" Type="http://schemas.openxmlformats.org/officeDocument/2006/relationships/slideLayout" Target="../slideLayouts/slideLayout14.xml"/><Relationship Id="rId2" Type="http://schemas.openxmlformats.org/officeDocument/2006/relationships/image" Target="../media/image193.png"/><Relationship Id="rId3" Type="http://schemas.openxmlformats.org/officeDocument/2006/relationships/image" Target="../media/image155.png"/><Relationship Id="rId4" Type="http://schemas.openxmlformats.org/officeDocument/2006/relationships/image" Target="../media/image184.png"/><Relationship Id="rId5" Type="http://schemas.openxmlformats.org/officeDocument/2006/relationships/image" Target="../media/image180.png"/><Relationship Id="rId6" Type="http://schemas.openxmlformats.org/officeDocument/2006/relationships/image" Target="../media/image171.png"/><Relationship Id="rId7" Type="http://schemas.microsoft.com/office/2007/relationships/hdphoto" Target="../media/hdphoto5.wdp"/><Relationship Id="rId8" Type="http://schemas.openxmlformats.org/officeDocument/2006/relationships/image" Target="../media/image190.png"/></Relationships>
</file>

<file path=ppt/slides/_rels/slide44.xml.rels><?xml version="1.0" encoding="UTF-8" standalone="yes"?>
<Relationships xmlns="http://schemas.openxmlformats.org/package/2006/relationships"><Relationship Id="rId9" Type="http://schemas.openxmlformats.org/officeDocument/2006/relationships/image" Target="../media/image190.png"/><Relationship Id="rId20" Type="http://schemas.microsoft.com/office/2007/relationships/hdphoto" Target="../media/hdphoto2.wdp"/><Relationship Id="rId21" Type="http://schemas.openxmlformats.org/officeDocument/2006/relationships/image" Target="../media/image122.png"/><Relationship Id="rId22" Type="http://schemas.microsoft.com/office/2007/relationships/hdphoto" Target="../media/hdphoto1.wdp"/><Relationship Id="rId10" Type="http://schemas.microsoft.com/office/2007/relationships/hdphoto" Target="../media/hdphoto12.wdp"/><Relationship Id="rId11" Type="http://schemas.openxmlformats.org/officeDocument/2006/relationships/image" Target="../media/image191.png"/><Relationship Id="rId12" Type="http://schemas.openxmlformats.org/officeDocument/2006/relationships/image" Target="../media/image121.png"/><Relationship Id="rId13" Type="http://schemas.openxmlformats.org/officeDocument/2006/relationships/image" Target="../media/image123.png"/><Relationship Id="rId14" Type="http://schemas.openxmlformats.org/officeDocument/2006/relationships/image" Target="../media/image124.png"/><Relationship Id="rId15" Type="http://schemas.openxmlformats.org/officeDocument/2006/relationships/image" Target="../media/image125.png"/><Relationship Id="rId16" Type="http://schemas.openxmlformats.org/officeDocument/2006/relationships/image" Target="../media/image126.png"/><Relationship Id="rId17" Type="http://schemas.openxmlformats.org/officeDocument/2006/relationships/image" Target="../media/image127.png"/><Relationship Id="rId18" Type="http://schemas.openxmlformats.org/officeDocument/2006/relationships/image" Target="../media/image128.png"/><Relationship Id="rId19" Type="http://schemas.openxmlformats.org/officeDocument/2006/relationships/image" Target="../media/image129.png"/><Relationship Id="rId1" Type="http://schemas.openxmlformats.org/officeDocument/2006/relationships/slideLayout" Target="../slideLayouts/slideLayout14.xml"/><Relationship Id="rId2" Type="http://schemas.openxmlformats.org/officeDocument/2006/relationships/image" Target="../media/image194.png"/><Relationship Id="rId3" Type="http://schemas.openxmlformats.org/officeDocument/2006/relationships/image" Target="../media/image195.png"/><Relationship Id="rId4" Type="http://schemas.openxmlformats.org/officeDocument/2006/relationships/image" Target="../media/image155.png"/><Relationship Id="rId5" Type="http://schemas.openxmlformats.org/officeDocument/2006/relationships/image" Target="../media/image180.png"/><Relationship Id="rId6" Type="http://schemas.openxmlformats.org/officeDocument/2006/relationships/image" Target="../media/image171.png"/><Relationship Id="rId7" Type="http://schemas.microsoft.com/office/2007/relationships/hdphoto" Target="../media/hdphoto5.wdp"/><Relationship Id="rId8" Type="http://schemas.openxmlformats.org/officeDocument/2006/relationships/image" Target="../media/image196.png"/></Relationships>
</file>

<file path=ppt/slides/_rels/slide45.xml.rels><?xml version="1.0" encoding="UTF-8" standalone="yes"?>
<Relationships xmlns="http://schemas.openxmlformats.org/package/2006/relationships"><Relationship Id="rId9" Type="http://schemas.openxmlformats.org/officeDocument/2006/relationships/image" Target="../media/image198.png"/><Relationship Id="rId20" Type="http://schemas.openxmlformats.org/officeDocument/2006/relationships/image" Target="../media/image126.png"/><Relationship Id="rId21" Type="http://schemas.openxmlformats.org/officeDocument/2006/relationships/image" Target="../media/image127.png"/><Relationship Id="rId22" Type="http://schemas.openxmlformats.org/officeDocument/2006/relationships/image" Target="../media/image128.png"/><Relationship Id="rId23" Type="http://schemas.openxmlformats.org/officeDocument/2006/relationships/image" Target="../media/image122.png"/><Relationship Id="rId24" Type="http://schemas.microsoft.com/office/2007/relationships/hdphoto" Target="../media/hdphoto1.wdp"/><Relationship Id="rId10" Type="http://schemas.openxmlformats.org/officeDocument/2006/relationships/image" Target="../media/image199.png"/><Relationship Id="rId11" Type="http://schemas.openxmlformats.org/officeDocument/2006/relationships/image" Target="../media/image200.png"/><Relationship Id="rId12" Type="http://schemas.openxmlformats.org/officeDocument/2006/relationships/image" Target="../media/image201.png"/><Relationship Id="rId13" Type="http://schemas.openxmlformats.org/officeDocument/2006/relationships/image" Target="../media/image120.png"/><Relationship Id="rId14" Type="http://schemas.openxmlformats.org/officeDocument/2006/relationships/image" Target="../media/image121.png"/><Relationship Id="rId15" Type="http://schemas.openxmlformats.org/officeDocument/2006/relationships/image" Target="../media/image123.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4.png"/><Relationship Id="rId19" Type="http://schemas.openxmlformats.org/officeDocument/2006/relationships/image" Target="../media/image125.png"/><Relationship Id="rId1" Type="http://schemas.openxmlformats.org/officeDocument/2006/relationships/slideLayout" Target="../slideLayouts/slideLayout14.xml"/><Relationship Id="rId2" Type="http://schemas.openxmlformats.org/officeDocument/2006/relationships/image" Target="../media/image197.png"/><Relationship Id="rId3" Type="http://schemas.openxmlformats.org/officeDocument/2006/relationships/image" Target="../media/image155.png"/><Relationship Id="rId4" Type="http://schemas.openxmlformats.org/officeDocument/2006/relationships/image" Target="../media/image171.png"/><Relationship Id="rId5" Type="http://schemas.microsoft.com/office/2007/relationships/hdphoto" Target="../media/hdphoto5.wdp"/><Relationship Id="rId6" Type="http://schemas.openxmlformats.org/officeDocument/2006/relationships/image" Target="../media/image196.png"/><Relationship Id="rId7" Type="http://schemas.openxmlformats.org/officeDocument/2006/relationships/image" Target="../media/image190.png"/><Relationship Id="rId8" Type="http://schemas.microsoft.com/office/2007/relationships/hdphoto" Target="../media/hdphoto12.wdp"/></Relationships>
</file>

<file path=ppt/slides/_rels/slide46.xml.rels><?xml version="1.0" encoding="UTF-8" standalone="yes"?>
<Relationships xmlns="http://schemas.openxmlformats.org/package/2006/relationships"><Relationship Id="rId9" Type="http://schemas.microsoft.com/office/2007/relationships/hdphoto" Target="../media/hdphoto12.wdp"/><Relationship Id="rId20" Type="http://schemas.openxmlformats.org/officeDocument/2006/relationships/image" Target="../media/image122.png"/><Relationship Id="rId21" Type="http://schemas.microsoft.com/office/2007/relationships/hdphoto" Target="../media/hdphoto1.wdp"/><Relationship Id="rId10" Type="http://schemas.openxmlformats.org/officeDocument/2006/relationships/image" Target="../media/image204.png"/><Relationship Id="rId11" Type="http://schemas.openxmlformats.org/officeDocument/2006/relationships/image" Target="../media/image121.png"/><Relationship Id="rId12" Type="http://schemas.openxmlformats.org/officeDocument/2006/relationships/image" Target="../media/image123.png"/><Relationship Id="rId13" Type="http://schemas.openxmlformats.org/officeDocument/2006/relationships/image" Target="../media/image129.png"/><Relationship Id="rId14" Type="http://schemas.microsoft.com/office/2007/relationships/hdphoto" Target="../media/hdphoto2.wdp"/><Relationship Id="rId15" Type="http://schemas.openxmlformats.org/officeDocument/2006/relationships/image" Target="../media/image124.png"/><Relationship Id="rId16" Type="http://schemas.openxmlformats.org/officeDocument/2006/relationships/image" Target="../media/image125.png"/><Relationship Id="rId17" Type="http://schemas.openxmlformats.org/officeDocument/2006/relationships/image" Target="../media/image126.png"/><Relationship Id="rId18" Type="http://schemas.openxmlformats.org/officeDocument/2006/relationships/image" Target="../media/image127.png"/><Relationship Id="rId19" Type="http://schemas.openxmlformats.org/officeDocument/2006/relationships/image" Target="../media/image128.png"/><Relationship Id="rId1" Type="http://schemas.openxmlformats.org/officeDocument/2006/relationships/slideLayout" Target="../slideLayouts/slideLayout14.xml"/><Relationship Id="rId2" Type="http://schemas.openxmlformats.org/officeDocument/2006/relationships/image" Target="../media/image202.png"/><Relationship Id="rId3" Type="http://schemas.openxmlformats.org/officeDocument/2006/relationships/image" Target="../media/image155.png"/><Relationship Id="rId4" Type="http://schemas.openxmlformats.org/officeDocument/2006/relationships/image" Target="../media/image171.png"/><Relationship Id="rId5" Type="http://schemas.microsoft.com/office/2007/relationships/hdphoto" Target="../media/hdphoto5.wdp"/><Relationship Id="rId6" Type="http://schemas.openxmlformats.org/officeDocument/2006/relationships/image" Target="../media/image196.png"/><Relationship Id="rId7" Type="http://schemas.openxmlformats.org/officeDocument/2006/relationships/image" Target="../media/image203.png"/><Relationship Id="rId8" Type="http://schemas.openxmlformats.org/officeDocument/2006/relationships/image" Target="../media/image190.png"/></Relationships>
</file>

<file path=ppt/slides/_rels/slide47.xml.rels><?xml version="1.0" encoding="UTF-8" standalone="yes"?>
<Relationships xmlns="http://schemas.openxmlformats.org/package/2006/relationships"><Relationship Id="rId11" Type="http://schemas.openxmlformats.org/officeDocument/2006/relationships/image" Target="../media/image212.png"/><Relationship Id="rId12" Type="http://schemas.openxmlformats.org/officeDocument/2006/relationships/image" Target="../media/image102.png"/><Relationship Id="rId13" Type="http://schemas.openxmlformats.org/officeDocument/2006/relationships/image" Target="../media/image103.png"/><Relationship Id="rId1" Type="http://schemas.openxmlformats.org/officeDocument/2006/relationships/slideLayout" Target="../slideLayouts/slideLayout12.xml"/><Relationship Id="rId2" Type="http://schemas.openxmlformats.org/officeDocument/2006/relationships/image" Target="../media/image205.png"/><Relationship Id="rId3" Type="http://schemas.openxmlformats.org/officeDocument/2006/relationships/image" Target="../media/image206.png"/><Relationship Id="rId4" Type="http://schemas.openxmlformats.org/officeDocument/2006/relationships/image" Target="../media/image71.png"/><Relationship Id="rId5" Type="http://schemas.openxmlformats.org/officeDocument/2006/relationships/image" Target="../media/image207.jpeg"/><Relationship Id="rId6" Type="http://schemas.openxmlformats.org/officeDocument/2006/relationships/image" Target="../media/image208.png"/><Relationship Id="rId7" Type="http://schemas.openxmlformats.org/officeDocument/2006/relationships/image" Target="../media/image105.png"/><Relationship Id="rId8" Type="http://schemas.openxmlformats.org/officeDocument/2006/relationships/image" Target="../media/image209.jpeg"/><Relationship Id="rId9" Type="http://schemas.openxmlformats.org/officeDocument/2006/relationships/image" Target="../media/image210.png"/><Relationship Id="rId10" Type="http://schemas.openxmlformats.org/officeDocument/2006/relationships/image" Target="../media/image21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71.png"/></Relationships>
</file>

<file path=ppt/slides/_rels/slide50.xml.rels><?xml version="1.0" encoding="UTF-8" standalone="yes"?>
<Relationships xmlns="http://schemas.openxmlformats.org/package/2006/relationships"><Relationship Id="rId9" Type="http://schemas.openxmlformats.org/officeDocument/2006/relationships/image" Target="../media/image190.png"/><Relationship Id="rId20" Type="http://schemas.openxmlformats.org/officeDocument/2006/relationships/image" Target="../media/image128.png"/><Relationship Id="rId21" Type="http://schemas.openxmlformats.org/officeDocument/2006/relationships/image" Target="../media/image122.png"/><Relationship Id="rId22" Type="http://schemas.microsoft.com/office/2007/relationships/hdphoto" Target="../media/hdphoto1.wdp"/><Relationship Id="rId10" Type="http://schemas.microsoft.com/office/2007/relationships/hdphoto" Target="../media/hdphoto12.wdp"/><Relationship Id="rId11" Type="http://schemas.openxmlformats.org/officeDocument/2006/relationships/image" Target="../media/image204.png"/><Relationship Id="rId12" Type="http://schemas.openxmlformats.org/officeDocument/2006/relationships/image" Target="../media/image121.png"/><Relationship Id="rId13" Type="http://schemas.openxmlformats.org/officeDocument/2006/relationships/image" Target="../media/image123.png"/><Relationship Id="rId14" Type="http://schemas.openxmlformats.org/officeDocument/2006/relationships/image" Target="../media/image129.png"/><Relationship Id="rId15" Type="http://schemas.microsoft.com/office/2007/relationships/hdphoto" Target="../media/hdphoto2.wdp"/><Relationship Id="rId16" Type="http://schemas.openxmlformats.org/officeDocument/2006/relationships/image" Target="../media/image124.png"/><Relationship Id="rId17" Type="http://schemas.openxmlformats.org/officeDocument/2006/relationships/image" Target="../media/image125.png"/><Relationship Id="rId18" Type="http://schemas.openxmlformats.org/officeDocument/2006/relationships/image" Target="../media/image126.png"/><Relationship Id="rId19" Type="http://schemas.openxmlformats.org/officeDocument/2006/relationships/image" Target="../media/image127.png"/><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213.png"/><Relationship Id="rId4" Type="http://schemas.openxmlformats.org/officeDocument/2006/relationships/image" Target="../media/image158.png"/><Relationship Id="rId5" Type="http://schemas.openxmlformats.org/officeDocument/2006/relationships/image" Target="../media/image196.png"/><Relationship Id="rId6" Type="http://schemas.openxmlformats.org/officeDocument/2006/relationships/image" Target="../media/image203.png"/><Relationship Id="rId7" Type="http://schemas.openxmlformats.org/officeDocument/2006/relationships/image" Target="../media/image171.png"/><Relationship Id="rId8" Type="http://schemas.microsoft.com/office/2007/relationships/hdphoto" Target="../media/hdphoto5.wdp"/></Relationships>
</file>

<file path=ppt/slides/_rels/slide51.xml.rels><?xml version="1.0" encoding="UTF-8" standalone="yes"?>
<Relationships xmlns="http://schemas.openxmlformats.org/package/2006/relationships"><Relationship Id="rId9" Type="http://schemas.microsoft.com/office/2007/relationships/hdphoto" Target="../media/hdphoto12.wdp"/><Relationship Id="rId20" Type="http://schemas.openxmlformats.org/officeDocument/2006/relationships/image" Target="../media/image122.png"/><Relationship Id="rId21" Type="http://schemas.microsoft.com/office/2007/relationships/hdphoto" Target="../media/hdphoto1.wdp"/><Relationship Id="rId10" Type="http://schemas.openxmlformats.org/officeDocument/2006/relationships/image" Target="../media/image215.png"/><Relationship Id="rId11" Type="http://schemas.openxmlformats.org/officeDocument/2006/relationships/image" Target="../media/image121.png"/><Relationship Id="rId12" Type="http://schemas.openxmlformats.org/officeDocument/2006/relationships/image" Target="../media/image123.png"/><Relationship Id="rId13" Type="http://schemas.openxmlformats.org/officeDocument/2006/relationships/image" Target="../media/image129.png"/><Relationship Id="rId14" Type="http://schemas.microsoft.com/office/2007/relationships/hdphoto" Target="../media/hdphoto2.wdp"/><Relationship Id="rId15" Type="http://schemas.openxmlformats.org/officeDocument/2006/relationships/image" Target="../media/image124.png"/><Relationship Id="rId16" Type="http://schemas.openxmlformats.org/officeDocument/2006/relationships/image" Target="../media/image125.png"/><Relationship Id="rId17" Type="http://schemas.openxmlformats.org/officeDocument/2006/relationships/image" Target="../media/image126.png"/><Relationship Id="rId18" Type="http://schemas.openxmlformats.org/officeDocument/2006/relationships/image" Target="../media/image127.png"/><Relationship Id="rId19" Type="http://schemas.openxmlformats.org/officeDocument/2006/relationships/image" Target="../media/image128.png"/><Relationship Id="rId1" Type="http://schemas.openxmlformats.org/officeDocument/2006/relationships/slideLayout" Target="../slideLayouts/slideLayout14.xml"/><Relationship Id="rId2" Type="http://schemas.openxmlformats.org/officeDocument/2006/relationships/image" Target="../media/image214.png"/><Relationship Id="rId3" Type="http://schemas.openxmlformats.org/officeDocument/2006/relationships/image" Target="../media/image158.png"/><Relationship Id="rId4" Type="http://schemas.openxmlformats.org/officeDocument/2006/relationships/image" Target="../media/image196.png"/><Relationship Id="rId5" Type="http://schemas.openxmlformats.org/officeDocument/2006/relationships/image" Target="../media/image203.png"/><Relationship Id="rId6" Type="http://schemas.openxmlformats.org/officeDocument/2006/relationships/image" Target="../media/image171.png"/><Relationship Id="rId7" Type="http://schemas.microsoft.com/office/2007/relationships/hdphoto" Target="../media/hdphoto6.wdp"/><Relationship Id="rId8" Type="http://schemas.openxmlformats.org/officeDocument/2006/relationships/image" Target="../media/image190.png"/></Relationships>
</file>

<file path=ppt/slides/_rels/slide52.xml.rels><?xml version="1.0" encoding="UTF-8" standalone="yes"?>
<Relationships xmlns="http://schemas.openxmlformats.org/package/2006/relationships"><Relationship Id="rId9" Type="http://schemas.microsoft.com/office/2007/relationships/hdphoto" Target="../media/hdphoto12.wdp"/><Relationship Id="rId20" Type="http://schemas.openxmlformats.org/officeDocument/2006/relationships/image" Target="../media/image122.png"/><Relationship Id="rId21" Type="http://schemas.microsoft.com/office/2007/relationships/hdphoto" Target="../media/hdphoto1.wdp"/><Relationship Id="rId10" Type="http://schemas.openxmlformats.org/officeDocument/2006/relationships/image" Target="../media/image217.png"/><Relationship Id="rId11" Type="http://schemas.openxmlformats.org/officeDocument/2006/relationships/image" Target="../media/image121.png"/><Relationship Id="rId12" Type="http://schemas.openxmlformats.org/officeDocument/2006/relationships/image" Target="../media/image123.png"/><Relationship Id="rId13" Type="http://schemas.openxmlformats.org/officeDocument/2006/relationships/image" Target="../media/image129.png"/><Relationship Id="rId14" Type="http://schemas.microsoft.com/office/2007/relationships/hdphoto" Target="../media/hdphoto2.wdp"/><Relationship Id="rId15" Type="http://schemas.openxmlformats.org/officeDocument/2006/relationships/image" Target="../media/image124.png"/><Relationship Id="rId16" Type="http://schemas.openxmlformats.org/officeDocument/2006/relationships/image" Target="../media/image125.png"/><Relationship Id="rId17" Type="http://schemas.openxmlformats.org/officeDocument/2006/relationships/image" Target="../media/image126.png"/><Relationship Id="rId18" Type="http://schemas.openxmlformats.org/officeDocument/2006/relationships/image" Target="../media/image127.png"/><Relationship Id="rId19" Type="http://schemas.openxmlformats.org/officeDocument/2006/relationships/image" Target="../media/image128.png"/><Relationship Id="rId1" Type="http://schemas.openxmlformats.org/officeDocument/2006/relationships/slideLayout" Target="../slideLayouts/slideLayout14.xml"/><Relationship Id="rId2" Type="http://schemas.openxmlformats.org/officeDocument/2006/relationships/image" Target="../media/image216.png"/><Relationship Id="rId3" Type="http://schemas.openxmlformats.org/officeDocument/2006/relationships/image" Target="../media/image158.png"/><Relationship Id="rId4" Type="http://schemas.openxmlformats.org/officeDocument/2006/relationships/image" Target="../media/image196.png"/><Relationship Id="rId5" Type="http://schemas.openxmlformats.org/officeDocument/2006/relationships/image" Target="../media/image203.png"/><Relationship Id="rId6" Type="http://schemas.openxmlformats.org/officeDocument/2006/relationships/image" Target="../media/image171.png"/><Relationship Id="rId7" Type="http://schemas.microsoft.com/office/2007/relationships/hdphoto" Target="../media/hdphoto13.wdp"/><Relationship Id="rId8" Type="http://schemas.openxmlformats.org/officeDocument/2006/relationships/image" Target="../media/image190.png"/></Relationships>
</file>

<file path=ppt/slides/_rels/slide53.xml.rels><?xml version="1.0" encoding="UTF-8" standalone="yes"?>
<Relationships xmlns="http://schemas.openxmlformats.org/package/2006/relationships"><Relationship Id="rId9" Type="http://schemas.microsoft.com/office/2007/relationships/hdphoto" Target="../media/hdphoto14.wdp"/><Relationship Id="rId20" Type="http://schemas.openxmlformats.org/officeDocument/2006/relationships/image" Target="../media/image126.png"/><Relationship Id="rId21" Type="http://schemas.openxmlformats.org/officeDocument/2006/relationships/image" Target="../media/image127.png"/><Relationship Id="rId22" Type="http://schemas.openxmlformats.org/officeDocument/2006/relationships/image" Target="../media/image128.png"/><Relationship Id="rId23" Type="http://schemas.openxmlformats.org/officeDocument/2006/relationships/image" Target="../media/image122.png"/><Relationship Id="rId24" Type="http://schemas.microsoft.com/office/2007/relationships/hdphoto" Target="../media/hdphoto1.wdp"/><Relationship Id="rId10" Type="http://schemas.openxmlformats.org/officeDocument/2006/relationships/image" Target="../media/image221.png"/><Relationship Id="rId11" Type="http://schemas.openxmlformats.org/officeDocument/2006/relationships/image" Target="../media/image190.png"/><Relationship Id="rId12" Type="http://schemas.microsoft.com/office/2007/relationships/hdphoto" Target="../media/hdphoto15.wdp"/><Relationship Id="rId13" Type="http://schemas.openxmlformats.org/officeDocument/2006/relationships/image" Target="../media/image217.png"/><Relationship Id="rId14" Type="http://schemas.openxmlformats.org/officeDocument/2006/relationships/image" Target="../media/image121.png"/><Relationship Id="rId15" Type="http://schemas.openxmlformats.org/officeDocument/2006/relationships/image" Target="../media/image123.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4.png"/><Relationship Id="rId19" Type="http://schemas.openxmlformats.org/officeDocument/2006/relationships/image" Target="../media/image125.png"/><Relationship Id="rId1" Type="http://schemas.openxmlformats.org/officeDocument/2006/relationships/slideLayout" Target="../slideLayouts/slideLayout14.xml"/><Relationship Id="rId2" Type="http://schemas.openxmlformats.org/officeDocument/2006/relationships/image" Target="../media/image218.png"/><Relationship Id="rId3" Type="http://schemas.openxmlformats.org/officeDocument/2006/relationships/image" Target="../media/image219.png"/><Relationship Id="rId4" Type="http://schemas.openxmlformats.org/officeDocument/2006/relationships/image" Target="../media/image203.png"/><Relationship Id="rId5" Type="http://schemas.openxmlformats.org/officeDocument/2006/relationships/image" Target="../media/image220.png"/><Relationship Id="rId6" Type="http://schemas.openxmlformats.org/officeDocument/2006/relationships/image" Target="../media/image158.png"/><Relationship Id="rId7" Type="http://schemas.openxmlformats.org/officeDocument/2006/relationships/image" Target="../media/image196.png"/><Relationship Id="rId8" Type="http://schemas.openxmlformats.org/officeDocument/2006/relationships/image" Target="../media/image171.png"/></Relationships>
</file>

<file path=ppt/slides/_rels/slide54.xml.rels><?xml version="1.0" encoding="UTF-8" standalone="yes"?>
<Relationships xmlns="http://schemas.openxmlformats.org/package/2006/relationships"><Relationship Id="rId9" Type="http://schemas.microsoft.com/office/2007/relationships/hdphoto" Target="../media/hdphoto12.wdp"/><Relationship Id="rId20" Type="http://schemas.openxmlformats.org/officeDocument/2006/relationships/image" Target="../media/image126.png"/><Relationship Id="rId21" Type="http://schemas.openxmlformats.org/officeDocument/2006/relationships/image" Target="../media/image127.png"/><Relationship Id="rId22" Type="http://schemas.openxmlformats.org/officeDocument/2006/relationships/image" Target="../media/image128.png"/><Relationship Id="rId23" Type="http://schemas.openxmlformats.org/officeDocument/2006/relationships/image" Target="../media/image122.png"/><Relationship Id="rId24" Type="http://schemas.microsoft.com/office/2007/relationships/hdphoto" Target="../media/hdphoto1.wdp"/><Relationship Id="rId10" Type="http://schemas.openxmlformats.org/officeDocument/2006/relationships/image" Target="../media/image203.png"/><Relationship Id="rId11" Type="http://schemas.openxmlformats.org/officeDocument/2006/relationships/image" Target="../media/image220.png"/><Relationship Id="rId12" Type="http://schemas.openxmlformats.org/officeDocument/2006/relationships/image" Target="../media/image221.png"/><Relationship Id="rId13" Type="http://schemas.openxmlformats.org/officeDocument/2006/relationships/image" Target="../media/image217.png"/><Relationship Id="rId14" Type="http://schemas.openxmlformats.org/officeDocument/2006/relationships/image" Target="../media/image121.png"/><Relationship Id="rId15" Type="http://schemas.openxmlformats.org/officeDocument/2006/relationships/image" Target="../media/image123.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4.png"/><Relationship Id="rId19" Type="http://schemas.openxmlformats.org/officeDocument/2006/relationships/image" Target="../media/image125.png"/><Relationship Id="rId1" Type="http://schemas.openxmlformats.org/officeDocument/2006/relationships/slideLayout" Target="../slideLayouts/slideLayout14.xml"/><Relationship Id="rId2" Type="http://schemas.openxmlformats.org/officeDocument/2006/relationships/image" Target="../media/image222.png"/><Relationship Id="rId3" Type="http://schemas.openxmlformats.org/officeDocument/2006/relationships/image" Target="../media/image219.png"/><Relationship Id="rId4" Type="http://schemas.openxmlformats.org/officeDocument/2006/relationships/image" Target="../media/image158.png"/><Relationship Id="rId5" Type="http://schemas.openxmlformats.org/officeDocument/2006/relationships/image" Target="../media/image196.png"/><Relationship Id="rId6" Type="http://schemas.openxmlformats.org/officeDocument/2006/relationships/image" Target="../media/image171.png"/><Relationship Id="rId7" Type="http://schemas.microsoft.com/office/2007/relationships/hdphoto" Target="../media/hdphoto5.wdp"/><Relationship Id="rId8" Type="http://schemas.openxmlformats.org/officeDocument/2006/relationships/image" Target="../media/image190.png"/></Relationships>
</file>

<file path=ppt/slides/_rels/slide55.xml.rels><?xml version="1.0" encoding="UTF-8" standalone="yes"?>
<Relationships xmlns="http://schemas.openxmlformats.org/package/2006/relationships"><Relationship Id="rId9" Type="http://schemas.microsoft.com/office/2007/relationships/hdphoto" Target="../media/hdphoto17.wdp"/><Relationship Id="rId20" Type="http://schemas.openxmlformats.org/officeDocument/2006/relationships/image" Target="../media/image126.png"/><Relationship Id="rId21" Type="http://schemas.openxmlformats.org/officeDocument/2006/relationships/image" Target="../media/image127.png"/><Relationship Id="rId22" Type="http://schemas.openxmlformats.org/officeDocument/2006/relationships/image" Target="../media/image128.png"/><Relationship Id="rId23" Type="http://schemas.openxmlformats.org/officeDocument/2006/relationships/image" Target="../media/image122.png"/><Relationship Id="rId24" Type="http://schemas.microsoft.com/office/2007/relationships/hdphoto" Target="../media/hdphoto1.wdp"/><Relationship Id="rId10" Type="http://schemas.openxmlformats.org/officeDocument/2006/relationships/image" Target="../media/image203.png"/><Relationship Id="rId11" Type="http://schemas.openxmlformats.org/officeDocument/2006/relationships/image" Target="../media/image220.png"/><Relationship Id="rId12" Type="http://schemas.openxmlformats.org/officeDocument/2006/relationships/image" Target="../media/image221.png"/><Relationship Id="rId13" Type="http://schemas.openxmlformats.org/officeDocument/2006/relationships/image" Target="../media/image224.png"/><Relationship Id="rId14" Type="http://schemas.openxmlformats.org/officeDocument/2006/relationships/image" Target="../media/image121.png"/><Relationship Id="rId15" Type="http://schemas.openxmlformats.org/officeDocument/2006/relationships/image" Target="../media/image123.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4.png"/><Relationship Id="rId19" Type="http://schemas.openxmlformats.org/officeDocument/2006/relationships/image" Target="../media/image125.png"/><Relationship Id="rId1" Type="http://schemas.openxmlformats.org/officeDocument/2006/relationships/slideLayout" Target="../slideLayouts/slideLayout14.xml"/><Relationship Id="rId2" Type="http://schemas.openxmlformats.org/officeDocument/2006/relationships/image" Target="../media/image223.png"/><Relationship Id="rId3" Type="http://schemas.openxmlformats.org/officeDocument/2006/relationships/image" Target="../media/image219.png"/><Relationship Id="rId4" Type="http://schemas.openxmlformats.org/officeDocument/2006/relationships/image" Target="../media/image158.png"/><Relationship Id="rId5" Type="http://schemas.openxmlformats.org/officeDocument/2006/relationships/image" Target="../media/image196.png"/><Relationship Id="rId6" Type="http://schemas.openxmlformats.org/officeDocument/2006/relationships/image" Target="../media/image171.png"/><Relationship Id="rId7" Type="http://schemas.microsoft.com/office/2007/relationships/hdphoto" Target="../media/hdphoto16.wdp"/><Relationship Id="rId8" Type="http://schemas.openxmlformats.org/officeDocument/2006/relationships/image" Target="../media/image190.png"/></Relationships>
</file>

<file path=ppt/slides/_rels/slide56.xml.rels><?xml version="1.0" encoding="UTF-8" standalone="yes"?>
<Relationships xmlns="http://schemas.openxmlformats.org/package/2006/relationships"><Relationship Id="rId9" Type="http://schemas.openxmlformats.org/officeDocument/2006/relationships/image" Target="../media/image227.png"/><Relationship Id="rId20" Type="http://schemas.openxmlformats.org/officeDocument/2006/relationships/image" Target="../media/image127.png"/><Relationship Id="rId21" Type="http://schemas.openxmlformats.org/officeDocument/2006/relationships/image" Target="../media/image128.png"/><Relationship Id="rId22" Type="http://schemas.openxmlformats.org/officeDocument/2006/relationships/image" Target="../media/image122.png"/><Relationship Id="rId23" Type="http://schemas.microsoft.com/office/2007/relationships/hdphoto" Target="../media/hdphoto1.wdp"/><Relationship Id="rId10" Type="http://schemas.openxmlformats.org/officeDocument/2006/relationships/image" Target="../media/image190.png"/><Relationship Id="rId11" Type="http://schemas.microsoft.com/office/2007/relationships/hdphoto" Target="../media/hdphoto12.wdp"/><Relationship Id="rId12" Type="http://schemas.openxmlformats.org/officeDocument/2006/relationships/image" Target="../media/image224.png"/><Relationship Id="rId13" Type="http://schemas.openxmlformats.org/officeDocument/2006/relationships/image" Target="../media/image121.png"/><Relationship Id="rId14" Type="http://schemas.openxmlformats.org/officeDocument/2006/relationships/image" Target="../media/image123.png"/><Relationship Id="rId15" Type="http://schemas.openxmlformats.org/officeDocument/2006/relationships/image" Target="../media/image129.png"/><Relationship Id="rId16" Type="http://schemas.microsoft.com/office/2007/relationships/hdphoto" Target="../media/hdphoto2.wdp"/><Relationship Id="rId17" Type="http://schemas.openxmlformats.org/officeDocument/2006/relationships/image" Target="../media/image124.png"/><Relationship Id="rId18" Type="http://schemas.openxmlformats.org/officeDocument/2006/relationships/image" Target="../media/image125.png"/><Relationship Id="rId19" Type="http://schemas.openxmlformats.org/officeDocument/2006/relationships/image" Target="../media/image126.png"/><Relationship Id="rId1" Type="http://schemas.openxmlformats.org/officeDocument/2006/relationships/slideLayout" Target="../slideLayouts/slideLayout14.xml"/><Relationship Id="rId2" Type="http://schemas.openxmlformats.org/officeDocument/2006/relationships/image" Target="../media/image225.png"/><Relationship Id="rId3" Type="http://schemas.openxmlformats.org/officeDocument/2006/relationships/image" Target="../media/image203.png"/><Relationship Id="rId4" Type="http://schemas.openxmlformats.org/officeDocument/2006/relationships/image" Target="../media/image220.png"/><Relationship Id="rId5" Type="http://schemas.openxmlformats.org/officeDocument/2006/relationships/image" Target="../media/image171.png"/><Relationship Id="rId6" Type="http://schemas.microsoft.com/office/2007/relationships/hdphoto" Target="../media/hdphoto5.wdp"/><Relationship Id="rId7" Type="http://schemas.openxmlformats.org/officeDocument/2006/relationships/image" Target="../media/image226.png"/><Relationship Id="rId8" Type="http://schemas.openxmlformats.org/officeDocument/2006/relationships/image" Target="../media/image221.png"/></Relationships>
</file>

<file path=ppt/slides/_rels/slide57.xml.rels><?xml version="1.0" encoding="UTF-8" standalone="yes"?>
<Relationships xmlns="http://schemas.openxmlformats.org/package/2006/relationships"><Relationship Id="rId9" Type="http://schemas.openxmlformats.org/officeDocument/2006/relationships/image" Target="../media/image221.png"/><Relationship Id="rId20" Type="http://schemas.openxmlformats.org/officeDocument/2006/relationships/image" Target="../media/image127.png"/><Relationship Id="rId21" Type="http://schemas.openxmlformats.org/officeDocument/2006/relationships/image" Target="../media/image128.png"/><Relationship Id="rId22" Type="http://schemas.openxmlformats.org/officeDocument/2006/relationships/image" Target="../media/image122.png"/><Relationship Id="rId23" Type="http://schemas.microsoft.com/office/2007/relationships/hdphoto" Target="../media/hdphoto1.wdp"/><Relationship Id="rId10" Type="http://schemas.openxmlformats.org/officeDocument/2006/relationships/image" Target="../media/image190.png"/><Relationship Id="rId11" Type="http://schemas.microsoft.com/office/2007/relationships/hdphoto" Target="../media/hdphoto12.wdp"/><Relationship Id="rId12" Type="http://schemas.openxmlformats.org/officeDocument/2006/relationships/image" Target="../media/image224.png"/><Relationship Id="rId13" Type="http://schemas.openxmlformats.org/officeDocument/2006/relationships/image" Target="../media/image121.png"/><Relationship Id="rId14" Type="http://schemas.openxmlformats.org/officeDocument/2006/relationships/image" Target="../media/image123.png"/><Relationship Id="rId15" Type="http://schemas.openxmlformats.org/officeDocument/2006/relationships/image" Target="../media/image129.png"/><Relationship Id="rId16" Type="http://schemas.microsoft.com/office/2007/relationships/hdphoto" Target="../media/hdphoto2.wdp"/><Relationship Id="rId17" Type="http://schemas.openxmlformats.org/officeDocument/2006/relationships/image" Target="../media/image124.png"/><Relationship Id="rId18" Type="http://schemas.openxmlformats.org/officeDocument/2006/relationships/image" Target="../media/image125.png"/><Relationship Id="rId19" Type="http://schemas.openxmlformats.org/officeDocument/2006/relationships/image" Target="../media/image126.png"/><Relationship Id="rId1" Type="http://schemas.openxmlformats.org/officeDocument/2006/relationships/slideLayout" Target="../slideLayouts/slideLayout14.xml"/><Relationship Id="rId2" Type="http://schemas.openxmlformats.org/officeDocument/2006/relationships/image" Target="../media/image228.png"/><Relationship Id="rId3" Type="http://schemas.openxmlformats.org/officeDocument/2006/relationships/image" Target="../media/image203.png"/><Relationship Id="rId4" Type="http://schemas.openxmlformats.org/officeDocument/2006/relationships/image" Target="../media/image220.png"/><Relationship Id="rId5" Type="http://schemas.openxmlformats.org/officeDocument/2006/relationships/image" Target="../media/image171.png"/><Relationship Id="rId6" Type="http://schemas.microsoft.com/office/2007/relationships/hdphoto" Target="../media/hdphoto5.wdp"/><Relationship Id="rId7" Type="http://schemas.openxmlformats.org/officeDocument/2006/relationships/image" Target="../media/image226.png"/><Relationship Id="rId8" Type="http://schemas.openxmlformats.org/officeDocument/2006/relationships/image" Target="../media/image229.png"/></Relationships>
</file>

<file path=ppt/slides/_rels/slide58.xml.rels><?xml version="1.0" encoding="UTF-8" standalone="yes"?>
<Relationships xmlns="http://schemas.openxmlformats.org/package/2006/relationships"><Relationship Id="rId9" Type="http://schemas.openxmlformats.org/officeDocument/2006/relationships/image" Target="../media/image235.jpeg"/><Relationship Id="rId20" Type="http://schemas.openxmlformats.org/officeDocument/2006/relationships/image" Target="../media/image126.png"/><Relationship Id="rId21" Type="http://schemas.openxmlformats.org/officeDocument/2006/relationships/image" Target="../media/image127.png"/><Relationship Id="rId22" Type="http://schemas.openxmlformats.org/officeDocument/2006/relationships/image" Target="../media/image128.png"/><Relationship Id="rId23" Type="http://schemas.openxmlformats.org/officeDocument/2006/relationships/image" Target="../media/image122.png"/><Relationship Id="rId24" Type="http://schemas.microsoft.com/office/2007/relationships/hdphoto" Target="../media/hdphoto1.wdp"/><Relationship Id="rId10" Type="http://schemas.microsoft.com/office/2007/relationships/hdphoto" Target="../media/hdphoto19.wdp"/><Relationship Id="rId11" Type="http://schemas.openxmlformats.org/officeDocument/2006/relationships/image" Target="../media/image236.png"/><Relationship Id="rId12" Type="http://schemas.openxmlformats.org/officeDocument/2006/relationships/image" Target="../media/image196.png"/><Relationship Id="rId13" Type="http://schemas.openxmlformats.org/officeDocument/2006/relationships/image" Target="../media/image120.png"/><Relationship Id="rId14" Type="http://schemas.openxmlformats.org/officeDocument/2006/relationships/image" Target="../media/image121.png"/><Relationship Id="rId15" Type="http://schemas.openxmlformats.org/officeDocument/2006/relationships/image" Target="../media/image123.png"/><Relationship Id="rId16" Type="http://schemas.openxmlformats.org/officeDocument/2006/relationships/image" Target="../media/image129.png"/><Relationship Id="rId17" Type="http://schemas.microsoft.com/office/2007/relationships/hdphoto" Target="../media/hdphoto2.wdp"/><Relationship Id="rId18" Type="http://schemas.openxmlformats.org/officeDocument/2006/relationships/image" Target="../media/image124.png"/><Relationship Id="rId19" Type="http://schemas.openxmlformats.org/officeDocument/2006/relationships/image" Target="../media/image125.png"/><Relationship Id="rId1" Type="http://schemas.openxmlformats.org/officeDocument/2006/relationships/slideLayout" Target="../slideLayouts/slideLayout14.xml"/><Relationship Id="rId2" Type="http://schemas.openxmlformats.org/officeDocument/2006/relationships/image" Target="../media/image230.png"/><Relationship Id="rId3" Type="http://schemas.openxmlformats.org/officeDocument/2006/relationships/image" Target="../media/image231.png"/><Relationship Id="rId4" Type="http://schemas.openxmlformats.org/officeDocument/2006/relationships/image" Target="../media/image232.png"/><Relationship Id="rId5" Type="http://schemas.microsoft.com/office/2007/relationships/hdphoto" Target="../media/hdphoto18.wdp"/><Relationship Id="rId6" Type="http://schemas.openxmlformats.org/officeDocument/2006/relationships/image" Target="../media/image233.png"/><Relationship Id="rId7" Type="http://schemas.openxmlformats.org/officeDocument/2006/relationships/image" Target="../media/image229.png"/><Relationship Id="rId8" Type="http://schemas.openxmlformats.org/officeDocument/2006/relationships/image" Target="../media/image234.png"/></Relationships>
</file>

<file path=ppt/slides/_rels/slide59.xml.rels><?xml version="1.0" encoding="UTF-8" standalone="yes"?>
<Relationships xmlns="http://schemas.openxmlformats.org/package/2006/relationships"><Relationship Id="rId3" Type="http://schemas.openxmlformats.org/officeDocument/2006/relationships/image" Target="../media/image237.png"/><Relationship Id="rId4" Type="http://schemas.openxmlformats.org/officeDocument/2006/relationships/image" Target="../media/image71.png"/><Relationship Id="rId1" Type="http://schemas.openxmlformats.org/officeDocument/2006/relationships/slideLayout" Target="../slideLayouts/slideLayout12.xml"/><Relationship Id="rId2" Type="http://schemas.openxmlformats.org/officeDocument/2006/relationships/image" Target="../media/image105.png"/></Relationships>
</file>

<file path=ppt/slides/_rels/slide6.xml.rels><?xml version="1.0" encoding="UTF-8" standalone="yes"?>
<Relationships xmlns="http://schemas.openxmlformats.org/package/2006/relationships"><Relationship Id="rId9" Type="http://schemas.openxmlformats.org/officeDocument/2006/relationships/image" Target="../media/image78.png"/><Relationship Id="rId20" Type="http://schemas.openxmlformats.org/officeDocument/2006/relationships/image" Target="../media/image89.png"/><Relationship Id="rId21" Type="http://schemas.openxmlformats.org/officeDocument/2006/relationships/image" Target="../media/image90.png"/><Relationship Id="rId22" Type="http://schemas.openxmlformats.org/officeDocument/2006/relationships/image" Target="../media/image91.png"/><Relationship Id="rId10" Type="http://schemas.openxmlformats.org/officeDocument/2006/relationships/image" Target="../media/image79.png"/><Relationship Id="rId11" Type="http://schemas.openxmlformats.org/officeDocument/2006/relationships/image" Target="../media/image80.png"/><Relationship Id="rId12" Type="http://schemas.openxmlformats.org/officeDocument/2006/relationships/image" Target="../media/image81.png"/><Relationship Id="rId13" Type="http://schemas.openxmlformats.org/officeDocument/2006/relationships/image" Target="../media/image82.png"/><Relationship Id="rId14" Type="http://schemas.openxmlformats.org/officeDocument/2006/relationships/image" Target="../media/image83.png"/><Relationship Id="rId15" Type="http://schemas.openxmlformats.org/officeDocument/2006/relationships/image" Target="../media/image84.png"/><Relationship Id="rId16" Type="http://schemas.openxmlformats.org/officeDocument/2006/relationships/image" Target="../media/image85.png"/><Relationship Id="rId17" Type="http://schemas.openxmlformats.org/officeDocument/2006/relationships/image" Target="../media/image86.png"/><Relationship Id="rId18" Type="http://schemas.openxmlformats.org/officeDocument/2006/relationships/image" Target="../media/image87.png"/><Relationship Id="rId19" Type="http://schemas.openxmlformats.org/officeDocument/2006/relationships/image" Target="../media/image88.png"/><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6" Type="http://schemas.openxmlformats.org/officeDocument/2006/relationships/image" Target="../media/image75.png"/><Relationship Id="rId7" Type="http://schemas.openxmlformats.org/officeDocument/2006/relationships/image" Target="../media/image76.png"/><Relationship Id="rId8" Type="http://schemas.openxmlformats.org/officeDocument/2006/relationships/image" Target="../media/image7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38.jpeg"/><Relationship Id="rId3" Type="http://schemas.openxmlformats.org/officeDocument/2006/relationships/image" Target="../media/image237.png"/></Relationships>
</file>

<file path=ppt/slides/_rels/slide61.xml.rels><?xml version="1.0" encoding="UTF-8" standalone="yes"?>
<Relationships xmlns="http://schemas.openxmlformats.org/package/2006/relationships"><Relationship Id="rId3" Type="http://schemas.openxmlformats.org/officeDocument/2006/relationships/image" Target="../media/image240.png"/><Relationship Id="rId4" Type="http://schemas.openxmlformats.org/officeDocument/2006/relationships/image" Target="../media/image241.png"/><Relationship Id="rId1" Type="http://schemas.openxmlformats.org/officeDocument/2006/relationships/slideLayout" Target="../slideLayouts/slideLayout5.xml"/><Relationship Id="rId2" Type="http://schemas.openxmlformats.org/officeDocument/2006/relationships/image" Target="../media/image23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9" Type="http://schemas.openxmlformats.org/officeDocument/2006/relationships/image" Target="../media/image243.png"/><Relationship Id="rId20" Type="http://schemas.openxmlformats.org/officeDocument/2006/relationships/image" Target="../media/image122.png"/><Relationship Id="rId21" Type="http://schemas.microsoft.com/office/2007/relationships/hdphoto" Target="../media/hdphoto1.wdp"/><Relationship Id="rId10" Type="http://schemas.openxmlformats.org/officeDocument/2006/relationships/image" Target="../media/image244.png"/><Relationship Id="rId11" Type="http://schemas.openxmlformats.org/officeDocument/2006/relationships/image" Target="../media/image121.png"/><Relationship Id="rId12" Type="http://schemas.openxmlformats.org/officeDocument/2006/relationships/image" Target="../media/image123.png"/><Relationship Id="rId13" Type="http://schemas.openxmlformats.org/officeDocument/2006/relationships/image" Target="../media/image129.png"/><Relationship Id="rId14" Type="http://schemas.microsoft.com/office/2007/relationships/hdphoto" Target="../media/hdphoto2.wdp"/><Relationship Id="rId15" Type="http://schemas.openxmlformats.org/officeDocument/2006/relationships/image" Target="../media/image124.png"/><Relationship Id="rId16" Type="http://schemas.openxmlformats.org/officeDocument/2006/relationships/image" Target="../media/image125.png"/><Relationship Id="rId17" Type="http://schemas.openxmlformats.org/officeDocument/2006/relationships/image" Target="../media/image126.png"/><Relationship Id="rId18" Type="http://schemas.openxmlformats.org/officeDocument/2006/relationships/image" Target="../media/image127.png"/><Relationship Id="rId19" Type="http://schemas.openxmlformats.org/officeDocument/2006/relationships/image" Target="../media/image128.png"/><Relationship Id="rId1" Type="http://schemas.openxmlformats.org/officeDocument/2006/relationships/slideLayout" Target="../slideLayouts/slideLayout14.xml"/><Relationship Id="rId2" Type="http://schemas.openxmlformats.org/officeDocument/2006/relationships/image" Target="../media/image242.png"/><Relationship Id="rId3" Type="http://schemas.openxmlformats.org/officeDocument/2006/relationships/image" Target="../media/image171.png"/><Relationship Id="rId4" Type="http://schemas.microsoft.com/office/2007/relationships/hdphoto" Target="../media/hdphoto5.wdp"/><Relationship Id="rId5" Type="http://schemas.openxmlformats.org/officeDocument/2006/relationships/image" Target="../media/image190.png"/><Relationship Id="rId6" Type="http://schemas.microsoft.com/office/2007/relationships/hdphoto" Target="../media/hdphoto12.wdp"/><Relationship Id="rId7" Type="http://schemas.openxmlformats.org/officeDocument/2006/relationships/image" Target="../media/image221.png"/><Relationship Id="rId8" Type="http://schemas.openxmlformats.org/officeDocument/2006/relationships/image" Target="../media/image227.png"/></Relationships>
</file>

<file path=ppt/slides/_rels/slide64.xml.rels><?xml version="1.0" encoding="UTF-8" standalone="yes"?>
<Relationships xmlns="http://schemas.openxmlformats.org/package/2006/relationships"><Relationship Id="rId9" Type="http://schemas.microsoft.com/office/2007/relationships/hdphoto" Target="../media/hdphoto12.wdp"/><Relationship Id="rId20" Type="http://schemas.microsoft.com/office/2007/relationships/hdphoto" Target="../media/hdphoto1.wdp"/><Relationship Id="rId10" Type="http://schemas.openxmlformats.org/officeDocument/2006/relationships/image" Target="../media/image121.png"/><Relationship Id="rId11" Type="http://schemas.openxmlformats.org/officeDocument/2006/relationships/image" Target="../media/image123.png"/><Relationship Id="rId12" Type="http://schemas.openxmlformats.org/officeDocument/2006/relationships/image" Target="../media/image129.png"/><Relationship Id="rId13" Type="http://schemas.microsoft.com/office/2007/relationships/hdphoto" Target="../media/hdphoto2.wdp"/><Relationship Id="rId14" Type="http://schemas.openxmlformats.org/officeDocument/2006/relationships/image" Target="../media/image124.png"/><Relationship Id="rId15" Type="http://schemas.openxmlformats.org/officeDocument/2006/relationships/image" Target="../media/image125.png"/><Relationship Id="rId16" Type="http://schemas.openxmlformats.org/officeDocument/2006/relationships/image" Target="../media/image126.png"/><Relationship Id="rId17" Type="http://schemas.openxmlformats.org/officeDocument/2006/relationships/image" Target="../media/image127.png"/><Relationship Id="rId18" Type="http://schemas.openxmlformats.org/officeDocument/2006/relationships/image" Target="../media/image128.png"/><Relationship Id="rId19" Type="http://schemas.openxmlformats.org/officeDocument/2006/relationships/image" Target="../media/image122.png"/><Relationship Id="rId1" Type="http://schemas.openxmlformats.org/officeDocument/2006/relationships/slideLayout" Target="../slideLayouts/slideLayout14.xml"/><Relationship Id="rId2" Type="http://schemas.openxmlformats.org/officeDocument/2006/relationships/image" Target="../media/image245.png"/><Relationship Id="rId3" Type="http://schemas.openxmlformats.org/officeDocument/2006/relationships/image" Target="../media/image221.png"/><Relationship Id="rId4" Type="http://schemas.openxmlformats.org/officeDocument/2006/relationships/image" Target="../media/image244.png"/><Relationship Id="rId5" Type="http://schemas.openxmlformats.org/officeDocument/2006/relationships/image" Target="../media/image171.png"/><Relationship Id="rId6" Type="http://schemas.microsoft.com/office/2007/relationships/hdphoto" Target="../media/hdphoto5.wdp"/><Relationship Id="rId7" Type="http://schemas.openxmlformats.org/officeDocument/2006/relationships/image" Target="../media/image227.png"/><Relationship Id="rId8" Type="http://schemas.openxmlformats.org/officeDocument/2006/relationships/image" Target="../media/image19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6.png"/><Relationship Id="rId3" Type="http://schemas.openxmlformats.org/officeDocument/2006/relationships/image" Target="../media/image247.png"/></Relationships>
</file>

<file path=ppt/slides/_rels/slide66.xml.rels><?xml version="1.0" encoding="UTF-8" standalone="yes"?>
<Relationships xmlns="http://schemas.openxmlformats.org/package/2006/relationships"><Relationship Id="rId3" Type="http://schemas.openxmlformats.org/officeDocument/2006/relationships/image" Target="../media/image248.png"/><Relationship Id="rId4" Type="http://schemas.openxmlformats.org/officeDocument/2006/relationships/image" Target="../media/image249.png"/><Relationship Id="rId5" Type="http://schemas.openxmlformats.org/officeDocument/2006/relationships/image" Target="../media/image250.png"/><Relationship Id="rId6" Type="http://schemas.openxmlformats.org/officeDocument/2006/relationships/image" Target="../media/image71.png"/><Relationship Id="rId7" Type="http://schemas.openxmlformats.org/officeDocument/2006/relationships/image" Target="../media/image102.png"/><Relationship Id="rId1" Type="http://schemas.openxmlformats.org/officeDocument/2006/relationships/slideLayout" Target="../slideLayouts/slideLayout12.xml"/><Relationship Id="rId2" Type="http://schemas.openxmlformats.org/officeDocument/2006/relationships/image" Target="../media/image10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1" Type="http://schemas.openxmlformats.org/officeDocument/2006/relationships/image" Target="../media/image100.emf"/><Relationship Id="rId12" Type="http://schemas.openxmlformats.org/officeDocument/2006/relationships/image" Target="../media/image101.png"/><Relationship Id="rId13" Type="http://schemas.openxmlformats.org/officeDocument/2006/relationships/image" Target="../media/image102.png"/><Relationship Id="rId14" Type="http://schemas.openxmlformats.org/officeDocument/2006/relationships/image" Target="../media/image103.png"/><Relationship Id="rId1" Type="http://schemas.openxmlformats.org/officeDocument/2006/relationships/slideLayout" Target="../slideLayouts/slideLayout5.xml"/><Relationship Id="rId2" Type="http://schemas.openxmlformats.org/officeDocument/2006/relationships/image" Target="../media/image24.emf"/><Relationship Id="rId3" Type="http://schemas.openxmlformats.org/officeDocument/2006/relationships/image" Target="../media/image92.emf"/><Relationship Id="rId4" Type="http://schemas.openxmlformats.org/officeDocument/2006/relationships/image" Target="../media/image93.emf"/><Relationship Id="rId5" Type="http://schemas.openxmlformats.org/officeDocument/2006/relationships/image" Target="../media/image94.png"/><Relationship Id="rId6" Type="http://schemas.openxmlformats.org/officeDocument/2006/relationships/image" Target="../media/image95.emf"/><Relationship Id="rId7" Type="http://schemas.openxmlformats.org/officeDocument/2006/relationships/image" Target="../media/image96.emf"/><Relationship Id="rId8" Type="http://schemas.openxmlformats.org/officeDocument/2006/relationships/image" Target="../media/image97.emf"/><Relationship Id="rId9" Type="http://schemas.openxmlformats.org/officeDocument/2006/relationships/image" Target="../media/image98.emf"/><Relationship Id="rId10" Type="http://schemas.openxmlformats.org/officeDocument/2006/relationships/image" Target="../media/image99.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252.jpeg"/><Relationship Id="rId4" Type="http://schemas.microsoft.com/office/2007/relationships/hdphoto" Target="../media/hdphoto20.wdp"/><Relationship Id="rId5" Type="http://schemas.openxmlformats.org/officeDocument/2006/relationships/image" Target="../media/image253.png"/><Relationship Id="rId6" Type="http://schemas.openxmlformats.org/officeDocument/2006/relationships/image" Target="../media/image254.png"/><Relationship Id="rId7" Type="http://schemas.openxmlformats.org/officeDocument/2006/relationships/hyperlink" Target="http://en.wikipedia.org/wiki/AC_power_plugs_and_sockets" TargetMode="External"/><Relationship Id="rId8" Type="http://schemas.openxmlformats.org/officeDocument/2006/relationships/hyperlink" Target="http://www.worldstandards.eu/electricity/plug-voltage-by-country/" TargetMode="External"/><Relationship Id="rId9" Type="http://schemas.openxmlformats.org/officeDocument/2006/relationships/image" Target="../media/image255.png"/><Relationship Id="rId10" Type="http://schemas.openxmlformats.org/officeDocument/2006/relationships/image" Target="../media/image256.png"/><Relationship Id="rId11" Type="http://schemas.microsoft.com/office/2007/relationships/hdphoto" Target="../media/hdphoto21.wdp"/><Relationship Id="rId1" Type="http://schemas.openxmlformats.org/officeDocument/2006/relationships/slideLayout" Target="../slideLayouts/slideLayout12.xml"/><Relationship Id="rId2" Type="http://schemas.openxmlformats.org/officeDocument/2006/relationships/image" Target="../media/image25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57.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4.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5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1" Type="http://schemas.openxmlformats.org/officeDocument/2006/relationships/image" Target="../media/image267.png"/><Relationship Id="rId12" Type="http://schemas.openxmlformats.org/officeDocument/2006/relationships/image" Target="../media/image268.png"/><Relationship Id="rId13" Type="http://schemas.microsoft.com/office/2007/relationships/hdphoto" Target="../media/hdphoto22.wdp"/><Relationship Id="rId14" Type="http://schemas.openxmlformats.org/officeDocument/2006/relationships/image" Target="../media/image269.png"/><Relationship Id="rId15" Type="http://schemas.openxmlformats.org/officeDocument/2006/relationships/image" Target="../media/image270.png"/><Relationship Id="rId16" Type="http://schemas.openxmlformats.org/officeDocument/2006/relationships/image" Target="../media/image271.png"/><Relationship Id="rId17" Type="http://schemas.openxmlformats.org/officeDocument/2006/relationships/image" Target="../media/image272.png"/><Relationship Id="rId18" Type="http://schemas.openxmlformats.org/officeDocument/2006/relationships/image" Target="../media/image273.png"/><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59.png"/><Relationship Id="rId4" Type="http://schemas.openxmlformats.org/officeDocument/2006/relationships/image" Target="../media/image260.png"/><Relationship Id="rId5" Type="http://schemas.openxmlformats.org/officeDocument/2006/relationships/image" Target="../media/image261.png"/><Relationship Id="rId6" Type="http://schemas.openxmlformats.org/officeDocument/2006/relationships/image" Target="../media/image262.png"/><Relationship Id="rId7" Type="http://schemas.openxmlformats.org/officeDocument/2006/relationships/image" Target="../media/image263.png"/><Relationship Id="rId8" Type="http://schemas.openxmlformats.org/officeDocument/2006/relationships/image" Target="../media/image264.png"/><Relationship Id="rId9" Type="http://schemas.openxmlformats.org/officeDocument/2006/relationships/image" Target="../media/image265.png"/><Relationship Id="rId10" Type="http://schemas.openxmlformats.org/officeDocument/2006/relationships/image" Target="../media/image266.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4.png"/><Relationship Id="rId3" Type="http://schemas.openxmlformats.org/officeDocument/2006/relationships/image" Target="../media/image27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6.jpeg"/><Relationship Id="rId3" Type="http://schemas.openxmlformats.org/officeDocument/2006/relationships/image" Target="../media/image277.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8.png"/><Relationship Id="rId3" Type="http://schemas.openxmlformats.org/officeDocument/2006/relationships/image" Target="../media/image27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1.jpeg"/><Relationship Id="rId3" Type="http://schemas.openxmlformats.org/officeDocument/2006/relationships/image" Target="../media/image282.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3.png"/><Relationship Id="rId3" Type="http://schemas.openxmlformats.org/officeDocument/2006/relationships/image" Target="../media/image284.png"/></Relationships>
</file>

<file path=ppt/slides/_rels/slide9.xml.rels><?xml version="1.0" encoding="UTF-8" standalone="yes"?>
<Relationships xmlns="http://schemas.openxmlformats.org/package/2006/relationships"><Relationship Id="rId11" Type="http://schemas.openxmlformats.org/officeDocument/2006/relationships/image" Target="../media/image101.png"/><Relationship Id="rId12" Type="http://schemas.openxmlformats.org/officeDocument/2006/relationships/image" Target="../media/image102.png"/><Relationship Id="rId13" Type="http://schemas.openxmlformats.org/officeDocument/2006/relationships/image" Target="../media/image113.png"/><Relationship Id="rId14" Type="http://schemas.openxmlformats.org/officeDocument/2006/relationships/image" Target="../media/image114.png"/><Relationship Id="rId15" Type="http://schemas.openxmlformats.org/officeDocument/2006/relationships/image" Target="../media/image115.png"/><Relationship Id="rId1" Type="http://schemas.openxmlformats.org/officeDocument/2006/relationships/slideLayout" Target="../slideLayouts/slideLayout12.xml"/><Relationship Id="rId2" Type="http://schemas.openxmlformats.org/officeDocument/2006/relationships/image" Target="../media/image105.png"/><Relationship Id="rId3" Type="http://schemas.openxmlformats.org/officeDocument/2006/relationships/image" Target="../media/image106.png"/><Relationship Id="rId4" Type="http://schemas.openxmlformats.org/officeDocument/2006/relationships/image" Target="../media/image107.png"/><Relationship Id="rId5" Type="http://schemas.openxmlformats.org/officeDocument/2006/relationships/image" Target="../media/image108.png"/><Relationship Id="rId6" Type="http://schemas.openxmlformats.org/officeDocument/2006/relationships/image" Target="../media/image109.png"/><Relationship Id="rId7" Type="http://schemas.openxmlformats.org/officeDocument/2006/relationships/image" Target="../media/image71.png"/><Relationship Id="rId8" Type="http://schemas.openxmlformats.org/officeDocument/2006/relationships/image" Target="../media/image110.jpeg"/><Relationship Id="rId9" Type="http://schemas.openxmlformats.org/officeDocument/2006/relationships/image" Target="../media/image111.jpeg"/><Relationship Id="rId10" Type="http://schemas.openxmlformats.org/officeDocument/2006/relationships/image" Target="../media/image11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5.png"/><Relationship Id="rId3" Type="http://schemas.openxmlformats.org/officeDocument/2006/relationships/image" Target="../media/image286.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7.png"/><Relationship Id="rId3" Type="http://schemas.openxmlformats.org/officeDocument/2006/relationships/image" Target="../media/image288.emf"/></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7.png"/><Relationship Id="rId3" Type="http://schemas.openxmlformats.org/officeDocument/2006/relationships/image" Target="../media/image288.emf"/></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9.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9.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0.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1.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2.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Feb, 2016</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xmlns:p14="http://schemas.microsoft.com/office/powerpoint/2010/mai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1994635434"/>
              </p:ext>
            </p:extLst>
          </p:nvPr>
        </p:nvGraphicFramePr>
        <p:xfrm>
          <a:off x="238173" y="1079998"/>
          <a:ext cx="8640000" cy="3542138"/>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276542">
                <a:tc>
                  <a:txBody>
                    <a:bodyPr/>
                    <a:lstStyle/>
                    <a:p>
                      <a:endParaRPr lang="en-US" sz="11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950 Mbps</a:t>
                      </a:r>
                      <a:endParaRPr lang="en-US" sz="900" dirty="0">
                        <a:solidFill>
                          <a:srgbClr val="000000"/>
                        </a:solidFill>
                      </a:endParaRPr>
                    </a:p>
                  </a:txBody>
                  <a:tcPr marT="34290" marB="34290" anchor="ctr" horzOverflow="overflow"/>
                </a:tc>
              </a:tr>
              <a:tr h="27932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150 Mbps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160 Mbps</a:t>
                      </a:r>
                    </a:p>
                  </a:txBody>
                  <a:tcPr marT="34290" marB="34290" anchor="ctr"/>
                </a:tc>
                <a:tc>
                  <a:txBody>
                    <a:bodyPr/>
                    <a:lstStyle/>
                    <a:p>
                      <a:pPr algn="ctr"/>
                      <a:r>
                        <a:rPr lang="en-US" sz="900" dirty="0" smtClean="0">
                          <a:solidFill>
                            <a:srgbClr val="000000"/>
                          </a:solidFill>
                        </a:rPr>
                        <a:t>20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190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200 Mbps</a:t>
                      </a:r>
                      <a:endParaRPr lang="en-US" sz="900" dirty="0">
                        <a:solidFill>
                          <a:srgbClr val="000000"/>
                        </a:solidFill>
                      </a:endParaRPr>
                    </a:p>
                  </a:txBody>
                  <a:tcPr marT="34290" marB="34290" anchor="ctr"/>
                </a:tc>
              </a:tr>
              <a:tr h="401432">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24086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229056"/>
            <a:ext cx="2819400" cy="313748"/>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225815" y="1028905"/>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3" y="1129747"/>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2004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89"/>
            <a:ext cx="2819400" cy="34870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0"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09"/>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2004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824526155"/>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943876870"/>
              </p:ext>
            </p:extLst>
          </p:nvPr>
        </p:nvGraphicFramePr>
        <p:xfrm>
          <a:off x="252000" y="108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700025659"/>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21390185"/>
              </p:ext>
            </p:extLst>
          </p:nvPr>
        </p:nvGraphicFramePr>
        <p:xfrm>
          <a:off x="241396" y="960119"/>
          <a:ext cx="8763002" cy="3707101"/>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678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4x4:4</a:t>
                      </a:r>
                    </a:p>
                  </a:txBody>
                  <a:tcPr marL="0" marR="0" marT="0" marB="0" anchor="ctr">
                    <a:solidFill>
                      <a:schemeClr val="accent4">
                        <a:lumMod val="50000"/>
                      </a:schemeClr>
                    </a:solidFill>
                  </a:tcPr>
                </a:tc>
                <a:tc rowSpan="3">
                  <a:txBody>
                    <a:bodyPr/>
                    <a:lstStyle/>
                    <a:p>
                      <a:pPr algn="ctr"/>
                      <a:r>
                        <a:rPr lang="en-US" sz="1000" dirty="0" smtClean="0">
                          <a:solidFill>
                            <a:schemeClr val="bg1"/>
                          </a:solidFill>
                        </a:rPr>
                        <a:t>Dual Radio</a:t>
                      </a:r>
                    </a:p>
                  </a:txBody>
                  <a:tcPr marL="0" marR="0" marT="0" marB="0" vert="vert270" anchor="ctr">
                    <a:solidFill>
                      <a:schemeClr val="accent4"/>
                    </a:solidFill>
                  </a:tcPr>
                </a:tc>
                <a:tc rowSpan="2">
                  <a:txBody>
                    <a:bodyPr/>
                    <a:lstStyle/>
                    <a:p>
                      <a:pPr algn="ctr"/>
                      <a:r>
                        <a:rPr lang="en-US" sz="10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rowSpan="3">
                  <a:txBody>
                    <a:bodyPr/>
                    <a:lstStyle/>
                    <a:p>
                      <a:pPr algn="ctr"/>
                      <a:r>
                        <a:rPr lang="en-US" sz="1000" dirty="0" smtClean="0"/>
                        <a:t>3x3:3</a:t>
                      </a:r>
                    </a:p>
                  </a:txBody>
                  <a:tcPr marL="0" marR="0" marT="0" marB="0" anchor="ctr">
                    <a:solidFill>
                      <a:schemeClr val="accent4">
                        <a:lumMod val="50000"/>
                      </a:schemeClr>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endParaRPr lang="en-US"/>
                    </a:p>
                  </a:txBody>
                  <a:tcPr/>
                </a:tc>
                <a:tc vMerge="1">
                  <a:txBody>
                    <a:bodyPr/>
                    <a:lstStyle/>
                    <a:p>
                      <a:endParaRPr lang="en-US"/>
                    </a:p>
                  </a:txBody>
                  <a:tcPr/>
                </a:tc>
                <a:tc rowSpan="3">
                  <a:txBody>
                    <a:bodyPr/>
                    <a:lstStyle/>
                    <a:p>
                      <a:pPr algn="ctr"/>
                      <a:endParaRPr lang="en-US" sz="10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678760">
                <a:tc>
                  <a:txBody>
                    <a:bodyPr/>
                    <a:lstStyle/>
                    <a:p>
                      <a:pPr algn="ctr"/>
                      <a:r>
                        <a:rPr lang="en-US" sz="10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000" dirty="0" smtClean="0"/>
                        <a:t>Personal</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68" name="TextBox 67"/>
          <p:cNvSpPr txBox="1"/>
          <p:nvPr/>
        </p:nvSpPr>
        <p:spPr>
          <a:xfrm>
            <a:off x="7899538" y="268189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432440"/>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-S323C</a:t>
            </a:r>
            <a:endParaRPr lang="en-US" sz="1200" b="1" dirty="0">
              <a:solidFill>
                <a:srgbClr val="000000"/>
              </a:solidFill>
              <a:latin typeface="Arial Narrow"/>
              <a:cs typeface="Arial Narrow"/>
            </a:endParaRPr>
          </a:p>
        </p:txBody>
      </p:sp>
      <p:grpSp>
        <p:nvGrpSpPr>
          <p:cNvPr id="72" name="Group 71"/>
          <p:cNvGrpSpPr/>
          <p:nvPr/>
        </p:nvGrpSpPr>
        <p:grpSpPr>
          <a:xfrm>
            <a:off x="7134779" y="2485066"/>
            <a:ext cx="674427" cy="437329"/>
            <a:chOff x="6417985" y="3652778"/>
            <a:chExt cx="674427" cy="583105"/>
          </a:xfrm>
        </p:grpSpPr>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80" name="Rounded Rectangle 79"/>
          <p:cNvSpPr/>
          <p:nvPr/>
        </p:nvSpPr>
        <p:spPr bwMode="auto">
          <a:xfrm>
            <a:off x="7129092" y="23752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6610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348107"/>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098656"/>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-S313C</a:t>
            </a:r>
            <a:endParaRPr lang="en-US" sz="1200" b="1" dirty="0">
              <a:solidFill>
                <a:srgbClr val="000000"/>
              </a:solidFill>
              <a:latin typeface="Arial Narrow"/>
              <a:cs typeface="Arial Narrow"/>
            </a:endParaRPr>
          </a:p>
        </p:txBody>
      </p:sp>
      <p:grpSp>
        <p:nvGrpSpPr>
          <p:cNvPr id="108" name="Group 107"/>
          <p:cNvGrpSpPr/>
          <p:nvPr/>
        </p:nvGrpSpPr>
        <p:grpSpPr>
          <a:xfrm>
            <a:off x="7134779" y="3151283"/>
            <a:ext cx="674427" cy="437329"/>
            <a:chOff x="6417985" y="3652778"/>
            <a:chExt cx="674427" cy="583105"/>
          </a:xfrm>
        </p:grpSpPr>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111" name="Rounded Rectangle 110"/>
          <p:cNvSpPr/>
          <p:nvPr/>
        </p:nvSpPr>
        <p:spPr bwMode="auto">
          <a:xfrm>
            <a:off x="7129092" y="304150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32725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0228957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7632" y="800102"/>
            <a:ext cx="2962536" cy="1975024"/>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900" y="2075906"/>
            <a:ext cx="4572000" cy="3048000"/>
          </a:xfrm>
          <a:prstGeom prst="rect">
            <a:avLst/>
          </a:prstGeom>
        </p:spPr>
      </p:pic>
      <p:graphicFrame>
        <p:nvGraphicFramePr>
          <p:cNvPr id="13" name="Content Placeholder 4"/>
          <p:cNvGraphicFramePr>
            <a:graphicFrameLocks/>
          </p:cNvGraphicFramePr>
          <p:nvPr>
            <p:extLst>
              <p:ext uri="{D42A27DB-BD31-4B8C-83A1-F6EECF244321}">
                <p14:modId xmlns:p14="http://schemas.microsoft.com/office/powerpoint/2010/main" val="2593291834"/>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900" b="1" dirty="0" smtClean="0">
                          <a:solidFill>
                            <a:schemeClr val="bg1"/>
                          </a:solidFill>
                        </a:rPr>
                        <a:t>Form Factor</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900" b="1" dirty="0" smtClean="0">
                          <a:solidFill>
                            <a:schemeClr val="bg1"/>
                          </a:solidFill>
                        </a:rPr>
                        <a:t>Rx / </a:t>
                      </a:r>
                      <a:r>
                        <a:rPr lang="fr-FR" sz="900" b="1" dirty="0" err="1" smtClean="0">
                          <a:solidFill>
                            <a:schemeClr val="bg1"/>
                          </a:solidFill>
                        </a:rPr>
                        <a:t>Tx</a:t>
                      </a:r>
                      <a:endParaRPr lang="fr-FR"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900" b="1" dirty="0" smtClean="0">
                          <a:solidFill>
                            <a:schemeClr val="bg1"/>
                          </a:solidFill>
                        </a:rPr>
                        <a:t>Radio 1</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smtClean="0">
                          <a:ln>
                            <a:noFill/>
                          </a:ln>
                          <a:effectLst/>
                        </a:rPr>
                        <a:t>Dual band 2.4/5GHz a/b/g/n/ac selectable</a:t>
                      </a:r>
                      <a:r>
                        <a:rPr kumimoji="0" lang="en-US" sz="900" u="none" strike="noStrike" kern="1200" cap="none" normalizeH="0" baseline="0" dirty="0" smtClean="0">
                          <a:ln>
                            <a:noFill/>
                          </a:ln>
                          <a:effectLst/>
                        </a:rPr>
                        <a:t> </a:t>
                      </a:r>
                      <a:r>
                        <a:rPr kumimoji="0" lang="en-US" sz="900" u="none" strike="noStrike" kern="1200" cap="none" normalizeH="0" baseline="0" smtClean="0">
                          <a:ln>
                            <a:noFill/>
                          </a:ln>
                          <a:effectLst/>
                        </a:rPr>
                        <a:t>(up </a:t>
                      </a:r>
                      <a:r>
                        <a:rPr kumimoji="0" lang="en-US" sz="900" u="none" strike="noStrike" kern="1200" cap="none" normalizeH="0" baseline="0" dirty="0" smtClean="0">
                          <a:ln>
                            <a:noFill/>
                          </a:ln>
                          <a:effectLst/>
                        </a:rPr>
                        <a:t>to 1300 Mbps)</a:t>
                      </a:r>
                      <a:endParaRPr kumimoji="0" lang="en-US" sz="900" u="none" strike="noStrike" kern="1200" cap="none" normalizeH="0" baseline="0" dirty="0" smtClean="0">
                        <a:ln>
                          <a:noFill/>
                        </a:ln>
                        <a:solidFill>
                          <a:schemeClr val="dk1"/>
                        </a:solidFill>
                        <a:effectLst/>
                        <a:latin typeface="+mn-lt"/>
                        <a:ea typeface="+mn-ea"/>
                        <a:cs typeface="+mn-cs"/>
                      </a:endParaRPr>
                    </a:p>
                  </a:txBody>
                  <a:tcPr marL="68580" marR="68580" marT="34290" marB="34290" anchor="ctr"/>
                </a:tc>
              </a:tr>
              <a:tr h="365459">
                <a:tc>
                  <a:txBody>
                    <a:bodyPr/>
                    <a:lstStyle/>
                    <a:p>
                      <a:r>
                        <a:rPr lang="en-US" sz="900" b="1" dirty="0" smtClean="0">
                          <a:solidFill>
                            <a:schemeClr val="bg1"/>
                          </a:solidFill>
                        </a:rPr>
                        <a:t>Radio 2</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a:t>
                      </a:r>
                      <a:endParaRPr kumimoji="0" lang="en-US" sz="900" u="none" strike="noStrike" cap="none" normalizeH="0" baseline="0" dirty="0" smtClean="0">
                        <a:ln>
                          <a:noFill/>
                        </a:ln>
                        <a:effectLst/>
                        <a:latin typeface="+mj-lt"/>
                      </a:endParaRPr>
                    </a:p>
                  </a:txBody>
                  <a:tcPr marL="68580" marR="68580" marT="34290" marB="34290" anchor="ctr"/>
                </a:tc>
              </a:tr>
              <a:tr h="365459">
                <a:tc>
                  <a:txBody>
                    <a:bodyPr/>
                    <a:lstStyle/>
                    <a:p>
                      <a:r>
                        <a:rPr lang="en-US" sz="900" b="1" dirty="0" err="1" smtClean="0">
                          <a:solidFill>
                            <a:schemeClr val="bg1"/>
                          </a:solidFill>
                        </a:rPr>
                        <a:t>PoE</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cap="none" normalizeH="0" baseline="0" dirty="0" smtClean="0">
                          <a:ln>
                            <a:noFill/>
                          </a:ln>
                          <a:effectLst/>
                        </a:rPr>
                        <a:t>802.3at</a:t>
                      </a:r>
                      <a:endParaRPr kumimoji="0" lang="en-US" sz="900" u="none" strike="noStrike" cap="none" normalizeH="0" baseline="0" dirty="0" smtClean="0">
                        <a:ln>
                          <a:noFill/>
                        </a:ln>
                        <a:effectLst/>
                        <a:latin typeface="+mj-lt"/>
                      </a:endParaRPr>
                    </a:p>
                  </a:txBody>
                  <a:tcPr marL="68580" marR="68580" marT="34290" marB="34290" anchor="ctr"/>
                </a:tc>
              </a:tr>
              <a:tr h="297180">
                <a:tc>
                  <a:txBody>
                    <a:bodyPr/>
                    <a:lstStyle/>
                    <a:p>
                      <a:r>
                        <a:rPr lang="en-US" sz="900" b="1" dirty="0" smtClean="0">
                          <a:solidFill>
                            <a:schemeClr val="bg1"/>
                          </a:solidFill>
                        </a:rPr>
                        <a:t>Antennas</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3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900" b="1" dirty="0" smtClean="0">
                          <a:solidFill>
                            <a:schemeClr val="bg1"/>
                          </a:solidFill>
                        </a:rPr>
                        <a:t>Ethernet Interfaces</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900" b="1" dirty="0" smtClean="0">
                          <a:solidFill>
                            <a:schemeClr val="bg1"/>
                          </a:solidFill>
                        </a:rPr>
                        <a:t>USB</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
        <p:nvSpPr>
          <p:cNvPr id="2" name="Title 1"/>
          <p:cNvSpPr>
            <a:spLocks noGrp="1"/>
          </p:cNvSpPr>
          <p:nvPr>
            <p:ph type="title"/>
          </p:nvPr>
        </p:nvSpPr>
        <p:spPr/>
        <p:txBody>
          <a:bodyPr anchor="ctr"/>
          <a:lstStyle/>
          <a:p>
            <a:r>
              <a:rPr lang="en-US" dirty="0" smtClean="0"/>
              <a:t>FortiAP S311C/S313C</a:t>
            </a:r>
            <a:endParaRPr lang="en-US" dirty="0"/>
          </a:p>
        </p:txBody>
      </p:sp>
      <p:sp>
        <p:nvSpPr>
          <p:cNvPr id="15" name="TextBox 14"/>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FAP-S313C</a:t>
            </a:r>
          </a:p>
        </p:txBody>
      </p:sp>
      <p:sp>
        <p:nvSpPr>
          <p:cNvPr id="16" name="TextBox 15"/>
          <p:cNvSpPr txBox="1"/>
          <p:nvPr/>
        </p:nvSpPr>
        <p:spPr>
          <a:xfrm>
            <a:off x="1511806" y="1088473"/>
            <a:ext cx="1268095"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FAP-S311C</a:t>
            </a:r>
          </a:p>
        </p:txBody>
      </p:sp>
    </p:spTree>
    <p:extLst>
      <p:ext uri="{BB962C8B-B14F-4D97-AF65-F5344CB8AC3E}">
        <p14:creationId xmlns:p14="http://schemas.microsoft.com/office/powerpoint/2010/main" val="7946432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1450" y="1600200"/>
            <a:ext cx="5772150" cy="3848100"/>
          </a:xfrm>
          <a:prstGeom prst="rect">
            <a:avLst/>
          </a:prstGeom>
        </p:spPr>
      </p:pic>
      <p:pic>
        <p:nvPicPr>
          <p:cNvPr id="21" name="Picture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8102" y="776344"/>
            <a:ext cx="3028950" cy="2019300"/>
          </a:xfrm>
          <a:prstGeom prst="rect">
            <a:avLst/>
          </a:prstGeom>
        </p:spPr>
      </p:pic>
      <p:sp>
        <p:nvSpPr>
          <p:cNvPr id="2" name="Title 1"/>
          <p:cNvSpPr>
            <a:spLocks noGrp="1"/>
          </p:cNvSpPr>
          <p:nvPr>
            <p:ph type="title"/>
          </p:nvPr>
        </p:nvSpPr>
        <p:spPr/>
        <p:txBody>
          <a:bodyPr anchor="ctr"/>
          <a:lstStyle/>
          <a:p>
            <a:r>
              <a:rPr lang="en-US" dirty="0" smtClean="0"/>
              <a:t>FortiAP S321C/S323C</a:t>
            </a:r>
            <a:endParaRPr lang="en-US" dirty="0"/>
          </a:p>
        </p:txBody>
      </p:sp>
      <p:sp>
        <p:nvSpPr>
          <p:cNvPr id="22" name="TextBox 21"/>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FAP-S323C</a:t>
            </a:r>
          </a:p>
        </p:txBody>
      </p:sp>
      <p:sp>
        <p:nvSpPr>
          <p:cNvPr id="23" name="TextBox 22"/>
          <p:cNvSpPr txBox="1"/>
          <p:nvPr/>
        </p:nvSpPr>
        <p:spPr>
          <a:xfrm>
            <a:off x="1511806" y="1088473"/>
            <a:ext cx="1279417"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FAP-S321C</a:t>
            </a:r>
          </a:p>
        </p:txBody>
      </p:sp>
      <p:graphicFrame>
        <p:nvGraphicFramePr>
          <p:cNvPr id="14" name="Content Placeholder 4"/>
          <p:cNvGraphicFramePr>
            <a:graphicFrameLocks/>
          </p:cNvGraphicFramePr>
          <p:nvPr>
            <p:extLst>
              <p:ext uri="{D42A27DB-BD31-4B8C-83A1-F6EECF244321}">
                <p14:modId xmlns:p14="http://schemas.microsoft.com/office/powerpoint/2010/main" val="3950546606"/>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800" b="1" dirty="0" smtClean="0">
                          <a:solidFill>
                            <a:schemeClr val="bg1"/>
                          </a:solidFill>
                        </a:rPr>
                        <a:t>Form Factor</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800" b="1" dirty="0" smtClean="0">
                          <a:solidFill>
                            <a:schemeClr val="bg1"/>
                          </a:solidFill>
                        </a:rPr>
                        <a:t>Rx / </a:t>
                      </a:r>
                      <a:r>
                        <a:rPr lang="fr-FR" sz="800" b="1" dirty="0" err="1" smtClean="0">
                          <a:solidFill>
                            <a:schemeClr val="bg1"/>
                          </a:solidFill>
                        </a:rPr>
                        <a:t>Tx</a:t>
                      </a:r>
                      <a:endParaRPr lang="fr-FR"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800" b="1" dirty="0" smtClean="0">
                          <a:solidFill>
                            <a:schemeClr val="bg1"/>
                          </a:solidFill>
                        </a:rPr>
                        <a:t>Radio 1</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2.4 GHz b/g/n</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(450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smtClean="0">
                          <a:solidFill>
                            <a:schemeClr val="bg1"/>
                          </a:solidFill>
                        </a:rPr>
                        <a:t>Radio 2</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5GHz a/n/ac</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(1300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err="1" smtClean="0">
                          <a:solidFill>
                            <a:schemeClr val="bg1"/>
                          </a:solidFill>
                        </a:rPr>
                        <a:t>PoE</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kern="1200" cap="none" normalizeH="0" baseline="0" dirty="0" smtClean="0">
                          <a:ln>
                            <a:noFill/>
                          </a:ln>
                          <a:solidFill>
                            <a:schemeClr val="dk1"/>
                          </a:solidFill>
                          <a:effectLst/>
                          <a:latin typeface="+mn-lt"/>
                          <a:ea typeface="+mn-ea"/>
                          <a:cs typeface="+mn-cs"/>
                        </a:rPr>
                        <a:t>802.3at</a:t>
                      </a:r>
                      <a:endParaRPr lang="en-US" sz="900" b="0" i="0" kern="1200" dirty="0">
                        <a:solidFill>
                          <a:schemeClr val="dk1"/>
                        </a:solidFill>
                        <a:latin typeface="+mn-lt"/>
                        <a:ea typeface="+mn-ea"/>
                        <a:cs typeface="+mn-cs"/>
                      </a:endParaRPr>
                    </a:p>
                  </a:txBody>
                  <a:tcPr marL="68580" marR="68580" marT="34290" marB="34290" anchor="ctr"/>
                </a:tc>
              </a:tr>
              <a:tr h="297180">
                <a:tc>
                  <a:txBody>
                    <a:bodyPr/>
                    <a:lstStyle/>
                    <a:p>
                      <a:r>
                        <a:rPr lang="en-US" sz="800" b="1" dirty="0" smtClean="0">
                          <a:solidFill>
                            <a:schemeClr val="bg1"/>
                          </a:solidFill>
                        </a:rPr>
                        <a:t>Antennas</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6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800" b="1" dirty="0" smtClean="0">
                          <a:solidFill>
                            <a:schemeClr val="bg1"/>
                          </a:solidFill>
                        </a:rPr>
                        <a:t>Ethernet Interfaces</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800" b="1" dirty="0" smtClean="0">
                          <a:solidFill>
                            <a:schemeClr val="bg1"/>
                          </a:solidFill>
                        </a:rPr>
                        <a:t>USB</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Tree>
    <p:extLst>
      <p:ext uri="{BB962C8B-B14F-4D97-AF65-F5344CB8AC3E}">
        <p14:creationId xmlns:p14="http://schemas.microsoft.com/office/powerpoint/2010/main" val="41237417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392951100"/>
              </p:ext>
            </p:extLst>
          </p:nvPr>
        </p:nvGraphicFramePr>
        <p:xfrm>
          <a:off x="252001" y="1080000"/>
          <a:ext cx="8640000" cy="3059614"/>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2004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xmlns:p14="http://schemas.microsoft.com/office/powerpoint/2010/main" spd="slow">
    <p:wip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435108271"/>
              </p:ext>
            </p:extLst>
          </p:nvPr>
        </p:nvGraphicFramePr>
        <p:xfrm>
          <a:off x="304797" y="108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0518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3373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xmlns:p14="http://schemas.microsoft.com/office/powerpoint/2010/main" spd="slow">
    <p:wip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13720781"/>
              </p:ext>
            </p:extLst>
          </p:nvPr>
        </p:nvGraphicFramePr>
        <p:xfrm>
          <a:off x="304797" y="108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0518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xmlns:p14="http://schemas.microsoft.com/office/powerpoint/2010/mai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105639140"/>
              </p:ext>
            </p:extLst>
          </p:nvPr>
        </p:nvGraphicFramePr>
        <p:xfrm>
          <a:off x="1" y="705185"/>
          <a:ext cx="9143997" cy="4103534"/>
        </p:xfrm>
        <a:graphic>
          <a:graphicData uri="http://schemas.openxmlformats.org/drawingml/2006/table">
            <a:tbl>
              <a:tblPr firstRow="1" bandRow="1">
                <a:effectLst/>
                <a:tableStyleId>{073A0DAA-6AF3-43AB-8588-CEC1D06C72B9}</a:tableStyleId>
              </a:tblPr>
              <a:tblGrid>
                <a:gridCol w="1099141"/>
                <a:gridCol w="975287"/>
                <a:gridCol w="975287"/>
                <a:gridCol w="975287"/>
                <a:gridCol w="975287"/>
                <a:gridCol w="975287"/>
                <a:gridCol w="975287"/>
                <a:gridCol w="1096567"/>
                <a:gridCol w="1096567"/>
              </a:tblGrid>
              <a:tr h="36576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377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gridSpan="2">
                  <a:txBody>
                    <a:bodyPr/>
                    <a:lstStyle/>
                    <a:p>
                      <a:pPr algn="ctr"/>
                      <a:r>
                        <a:rPr lang="en-US" sz="900" b="1" i="0" dirty="0" smtClean="0">
                          <a:latin typeface="+mn-lt"/>
                        </a:rPr>
                        <a:t>5-25</a:t>
                      </a:r>
                      <a:endParaRPr lang="en-US" sz="900" b="1" i="0" dirty="0">
                        <a:latin typeface="+mn-lt"/>
                      </a:endParaRPr>
                    </a:p>
                  </a:txBody>
                  <a:tcPr marT="34290" marB="34290" anchor="ctr" horzOverflow="overflow"/>
                </a:tc>
                <a:tc hMerge="1">
                  <a:txBody>
                    <a:bodyPr/>
                    <a:lstStyle/>
                    <a:p>
                      <a:pPr algn="ctr"/>
                      <a:endParaRPr lang="en-US" sz="900" b="1" i="0" dirty="0">
                        <a:latin typeface="+mn-lt"/>
                      </a:endParaRPr>
                    </a:p>
                  </a:txBody>
                  <a:tcPr marT="34290" marB="34290"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37785">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49646639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3"/>
            <a:ext cx="3987800" cy="937549"/>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2754954"/>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sp>
        <p:nvSpPr>
          <p:cNvPr id="35" name="Rectangle 3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Access level Gigabit Switches with </a:t>
            </a:r>
            <a:r>
              <a:rPr lang="en-US" sz="1800" b="1" dirty="0" smtClean="0">
                <a:solidFill>
                  <a:schemeClr val="bg1"/>
                </a:solidFill>
                <a:cs typeface="Arial Narrow"/>
              </a:rPr>
              <a:t>ease </a:t>
            </a:r>
            <a:r>
              <a:rPr lang="en-US" sz="1800" b="1" dirty="0">
                <a:solidFill>
                  <a:schemeClr val="bg1"/>
                </a:solidFill>
                <a:cs typeface="Arial Narrow"/>
              </a:rPr>
              <a:t>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1107212"/>
            <a:ext cx="585216" cy="585216"/>
          </a:xfrm>
          <a:prstGeom prst="rect">
            <a:avLst/>
          </a:prstGeom>
        </p:spPr>
      </p:pic>
      <p:sp>
        <p:nvSpPr>
          <p:cNvPr id="7" name="Rectangle 6"/>
          <p:cNvSpPr/>
          <p:nvPr/>
        </p:nvSpPr>
        <p:spPr>
          <a:xfrm>
            <a:off x="448252" y="2024573"/>
            <a:ext cx="1819605" cy="2223686"/>
          </a:xfrm>
          <a:prstGeom prst="rect">
            <a:avLst/>
          </a:prstGeom>
        </p:spPr>
        <p:txBody>
          <a:bodyPr wrap="square">
            <a:spAutoFit/>
          </a:bodyPr>
          <a:lstStyle/>
          <a:p>
            <a:pPr marL="285750" indent="-285750">
              <a:lnSpc>
                <a:spcPct val="150000"/>
              </a:lnSpc>
              <a:spcBef>
                <a:spcPts val="2700"/>
              </a:spcBef>
              <a:buSzPct val="100000"/>
              <a:buBlip>
                <a:blip r:embed="rId3"/>
              </a:buBlip>
            </a:pPr>
            <a:r>
              <a:rPr lang="en-US" sz="1200" b="1" dirty="0">
                <a:ea typeface="Helvetica 55 Roman" charset="0"/>
                <a:cs typeface="Arial Narrow"/>
              </a:rPr>
              <a:t>FSW-</a:t>
            </a:r>
            <a:r>
              <a:rPr lang="en-US" sz="1200" b="1" dirty="0" smtClean="0">
                <a:ea typeface="Helvetica 55 Roman" charset="0"/>
                <a:cs typeface="Arial Narrow"/>
              </a:rPr>
              <a:t>1xxD Series</a:t>
            </a:r>
            <a:endParaRPr lang="en-US" sz="1200" b="1" dirty="0">
              <a:ea typeface="Helvetica 55 Roman" charset="0"/>
              <a:cs typeface="Arial Narrow"/>
            </a:endParaRPr>
          </a:p>
          <a:p>
            <a:pPr marL="285750" indent="-285750">
              <a:lnSpc>
                <a:spcPct val="150000"/>
              </a:lnSpc>
              <a:spcBef>
                <a:spcPts val="2700"/>
              </a:spcBef>
              <a:buSzPct val="100000"/>
              <a:buBlip>
                <a:blip r:embed="rId3"/>
              </a:buBlip>
            </a:pPr>
            <a:r>
              <a:rPr lang="en-US" sz="1200" b="1" dirty="0">
                <a:ea typeface="Helvetica 55 Roman" charset="0"/>
                <a:cs typeface="Arial Narrow"/>
              </a:rPr>
              <a:t>FSW</a:t>
            </a:r>
            <a:r>
              <a:rPr lang="en-US" sz="1200" b="1" dirty="0" smtClean="0">
                <a:ea typeface="Helvetica 55 Roman" charset="0"/>
                <a:cs typeface="Arial Narrow"/>
              </a:rPr>
              <a:t>-2xxD </a:t>
            </a:r>
            <a:r>
              <a:rPr lang="en-US" sz="1200" b="1" dirty="0">
                <a:ea typeface="Helvetica 55 Roman" charset="0"/>
                <a:cs typeface="Arial Narrow"/>
              </a:rPr>
              <a:t>Series</a:t>
            </a:r>
          </a:p>
          <a:p>
            <a:pPr marL="285750" indent="-285750">
              <a:lnSpc>
                <a:spcPct val="150000"/>
              </a:lnSpc>
              <a:spcBef>
                <a:spcPts val="2700"/>
              </a:spcBef>
              <a:buSzPct val="100000"/>
              <a:buBlip>
                <a:blip r:embed="rId3"/>
              </a:buBlip>
            </a:pPr>
            <a:r>
              <a:rPr lang="en-US" sz="1200" b="1" dirty="0" smtClean="0">
                <a:ea typeface="Helvetica 55 Roman" charset="0"/>
                <a:cs typeface="Arial Narrow"/>
              </a:rPr>
              <a:t>FSW-4xxD </a:t>
            </a:r>
            <a:r>
              <a:rPr lang="en-US" sz="1200" b="1" dirty="0">
                <a:ea typeface="Helvetica 55 Roman" charset="0"/>
                <a:cs typeface="Arial Narrow"/>
              </a:rPr>
              <a:t>Series</a:t>
            </a:r>
          </a:p>
          <a:p>
            <a:pPr marL="285750" indent="-285750">
              <a:lnSpc>
                <a:spcPct val="150000"/>
              </a:lnSpc>
              <a:spcBef>
                <a:spcPts val="2700"/>
              </a:spcBef>
              <a:buSzPct val="100000"/>
              <a:buBlip>
                <a:blip r:embed="rId3"/>
              </a:buBlip>
            </a:pPr>
            <a:r>
              <a:rPr lang="en-US" sz="1200" b="1" dirty="0">
                <a:ea typeface="Helvetica 55 Roman" charset="0"/>
                <a:cs typeface="Arial Narrow"/>
              </a:rPr>
              <a:t>FSW</a:t>
            </a:r>
            <a:r>
              <a:rPr lang="en-US" sz="1200" b="1" dirty="0" smtClean="0">
                <a:ea typeface="Helvetica 55 Roman" charset="0"/>
                <a:cs typeface="Arial Narrow"/>
              </a:rPr>
              <a:t>-5xxD Series</a:t>
            </a:r>
            <a:endParaRPr lang="en-US" sz="1200" b="1" dirty="0">
              <a:ea typeface="Helvetica 55 Roman" charset="0"/>
              <a:cs typeface="Arial Narrow"/>
            </a:endParaRPr>
          </a:p>
        </p:txBody>
      </p:sp>
      <p:pic>
        <p:nvPicPr>
          <p:cNvPr id="4" name="Picture 3"/>
          <p:cNvPicPr>
            <a:picLocks noChangeAspect="1"/>
          </p:cNvPicPr>
          <p:nvPr/>
        </p:nvPicPr>
        <p:blipFill>
          <a:blip r:embed="rId4"/>
          <a:stretch>
            <a:fillRect/>
          </a:stretch>
        </p:blipFill>
        <p:spPr>
          <a:xfrm>
            <a:off x="2596050" y="2061920"/>
            <a:ext cx="1692924" cy="313840"/>
          </a:xfrm>
          <a:prstGeom prst="rect">
            <a:avLst/>
          </a:prstGeom>
        </p:spPr>
      </p:pic>
      <p:pic>
        <p:nvPicPr>
          <p:cNvPr id="5" name="Picture 4"/>
          <p:cNvPicPr>
            <a:picLocks noChangeAspect="1"/>
          </p:cNvPicPr>
          <p:nvPr/>
        </p:nvPicPr>
        <p:blipFill>
          <a:blip r:embed="rId5"/>
          <a:stretch>
            <a:fillRect/>
          </a:stretch>
        </p:blipFill>
        <p:spPr>
          <a:xfrm>
            <a:off x="2544841"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8"/>
            <a:ext cx="1692924" cy="452945"/>
          </a:xfrm>
          <a:prstGeom prst="rect">
            <a:avLst/>
          </a:prstGeom>
        </p:spPr>
      </p:pic>
      <p:pic>
        <p:nvPicPr>
          <p:cNvPr id="8" name="Picture 7"/>
          <p:cNvPicPr>
            <a:picLocks noChangeAspect="1"/>
          </p:cNvPicPr>
          <p:nvPr/>
        </p:nvPicPr>
        <p:blipFill>
          <a:blip r:embed="rId7"/>
          <a:stretch>
            <a:fillRect/>
          </a:stretch>
        </p:blipFill>
        <p:spPr>
          <a:xfrm>
            <a:off x="2596050" y="3207743"/>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xmlns:p14="http://schemas.microsoft.com/office/powerpoint/2010/mai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5" y="776209"/>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a:t>
            </a:r>
            <a:r>
              <a:rPr lang="en-US" sz="1200" dirty="0">
                <a:solidFill>
                  <a:srgbClr val="000000"/>
                </a:solidFill>
                <a:latin typeface="Arial Narrow"/>
                <a:cs typeface="Arial Narrow"/>
              </a:rPr>
              <a:t>80-POE</a:t>
            </a:r>
          </a:p>
        </p:txBody>
      </p:sp>
      <p:sp>
        <p:nvSpPr>
          <p:cNvPr id="58" name="TextBox 57"/>
          <p:cNvSpPr txBox="1"/>
          <p:nvPr/>
        </p:nvSpPr>
        <p:spPr>
          <a:xfrm>
            <a:off x="3925789" y="1384339"/>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FSW-1024D</a:t>
            </a:r>
            <a:endParaRPr lang="en-US" sz="1200" dirty="0">
              <a:solidFill>
                <a:srgbClr val="000000"/>
              </a:solidFill>
              <a:latin typeface="Arial Narrow"/>
              <a:cs typeface="Arial Narrow"/>
            </a:endParaRPr>
          </a:p>
        </p:txBody>
      </p:sp>
      <p:sp>
        <p:nvSpPr>
          <p:cNvPr id="71" name="TextBox 70"/>
          <p:cNvSpPr txBox="1"/>
          <p:nvPr/>
        </p:nvSpPr>
        <p:spPr>
          <a:xfrm>
            <a:off x="5637346" y="841055"/>
            <a:ext cx="1295400" cy="276999"/>
          </a:xfrm>
          <a:prstGeom prst="rect">
            <a:avLst/>
          </a:prstGeom>
          <a:noFill/>
        </p:spPr>
        <p:txBody>
          <a:bodyPr wrap="square" rtlCol="0">
            <a:spAutoFit/>
          </a:bodyPr>
          <a:lstStyle/>
          <a:p>
            <a:pPr algn="ctr">
              <a:defRPr/>
            </a:pPr>
            <a:r>
              <a:rPr lang="en-US" sz="1200" dirty="0" smtClean="0">
                <a:solidFill>
                  <a:srgbClr val="000000"/>
                </a:solidFill>
                <a:latin typeface="Arial Narrow"/>
                <a:cs typeface="Arial Narrow"/>
              </a:rPr>
              <a:t>FSW-3032D</a:t>
            </a:r>
            <a:endParaRPr lang="en-US" sz="1200" dirty="0">
              <a:solidFill>
                <a:srgbClr val="000000"/>
              </a:solidFill>
              <a:latin typeface="Arial Narrow"/>
              <a:cs typeface="Arial Narrow"/>
            </a:endParaRPr>
          </a:p>
        </p:txBody>
      </p:sp>
      <p:sp>
        <p:nvSpPr>
          <p:cNvPr id="73" name="TextBox 72"/>
          <p:cNvSpPr txBox="1"/>
          <p:nvPr/>
        </p:nvSpPr>
        <p:spPr>
          <a:xfrm>
            <a:off x="7954603" y="1390934"/>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FSW-1048D</a:t>
            </a:r>
            <a:endParaRPr lang="en-US" sz="1200" dirty="0">
              <a:solidFill>
                <a:srgbClr val="000000"/>
              </a:solidFill>
              <a:latin typeface="Arial Narrow"/>
              <a:cs typeface="Arial Narrow"/>
            </a:endParaRPr>
          </a:p>
        </p:txBody>
      </p:sp>
      <p:sp>
        <p:nvSpPr>
          <p:cNvPr id="101" name="TextBox 100"/>
          <p:cNvSpPr txBox="1"/>
          <p:nvPr/>
        </p:nvSpPr>
        <p:spPr>
          <a:xfrm>
            <a:off x="2041351" y="2823238"/>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FSW-28C</a:t>
            </a:r>
            <a:endParaRPr lang="en-US" sz="1200" dirty="0">
              <a:solidFill>
                <a:srgbClr val="000000"/>
              </a:solidFill>
              <a:latin typeface="Arial Narrow"/>
              <a:cs typeface="Arial Narrow"/>
            </a:endParaRPr>
          </a:p>
        </p:txBody>
      </p:sp>
      <p:sp>
        <p:nvSpPr>
          <p:cNvPr id="102" name="TextBox 101"/>
          <p:cNvSpPr txBox="1"/>
          <p:nvPr/>
        </p:nvSpPr>
        <p:spPr>
          <a:xfrm>
            <a:off x="2041351" y="2510068"/>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FSW-108D-</a:t>
            </a:r>
            <a:r>
              <a:rPr lang="en-US" sz="1200" dirty="0">
                <a:solidFill>
                  <a:srgbClr val="000000"/>
                </a:solidFill>
                <a:latin typeface="Arial Narrow"/>
                <a:cs typeface="Arial Narrow"/>
              </a:rPr>
              <a:t>POE</a:t>
            </a:r>
          </a:p>
        </p:txBody>
      </p:sp>
      <p:sp>
        <p:nvSpPr>
          <p:cNvPr id="106" name="TextBox 105"/>
          <p:cNvSpPr txBox="1"/>
          <p:nvPr/>
        </p:nvSpPr>
        <p:spPr>
          <a:xfrm>
            <a:off x="4012391" y="3410181"/>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FSW-124D</a:t>
            </a:r>
            <a:endParaRPr lang="en-US" sz="1200" dirty="0">
              <a:solidFill>
                <a:srgbClr val="000000"/>
              </a:solidFill>
              <a:latin typeface="Arial Narrow"/>
              <a:cs typeface="Arial Narrow"/>
            </a:endParaRPr>
          </a:p>
        </p:txBody>
      </p:sp>
      <p:sp>
        <p:nvSpPr>
          <p:cNvPr id="107" name="TextBox 106"/>
          <p:cNvSpPr txBox="1"/>
          <p:nvPr/>
        </p:nvSpPr>
        <p:spPr>
          <a:xfrm>
            <a:off x="4012391" y="3257784"/>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FSW-124D-POE</a:t>
            </a:r>
            <a:endParaRPr lang="en-US" sz="1200" dirty="0">
              <a:solidFill>
                <a:srgbClr val="000000"/>
              </a:solidFill>
              <a:latin typeface="Arial Narrow"/>
              <a:cs typeface="Arial Narrow"/>
            </a:endParaRPr>
          </a:p>
        </p:txBody>
      </p:sp>
      <p:sp>
        <p:nvSpPr>
          <p:cNvPr id="111" name="TextBox 110"/>
          <p:cNvSpPr txBox="1"/>
          <p:nvPr/>
        </p:nvSpPr>
        <p:spPr>
          <a:xfrm>
            <a:off x="4022551" y="2747062"/>
            <a:ext cx="1295400" cy="461665"/>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FSW-224D-FPOE</a:t>
            </a:r>
          </a:p>
          <a:p>
            <a:pPr>
              <a:defRPr/>
            </a:pPr>
            <a:r>
              <a:rPr lang="en-US" sz="1200" dirty="0" smtClean="0">
                <a:solidFill>
                  <a:srgbClr val="000000"/>
                </a:solidFill>
                <a:latin typeface="Arial Narrow"/>
                <a:cs typeface="Arial Narrow"/>
              </a:rPr>
              <a:t>FSW-224D-</a:t>
            </a:r>
            <a:r>
              <a:rPr lang="en-US" sz="1200" dirty="0">
                <a:solidFill>
                  <a:srgbClr val="000000"/>
                </a:solidFill>
                <a:latin typeface="Arial Narrow"/>
                <a:cs typeface="Arial Narrow"/>
              </a:rPr>
              <a:t>POE</a:t>
            </a:r>
          </a:p>
        </p:txBody>
      </p:sp>
      <p:sp>
        <p:nvSpPr>
          <p:cNvPr id="121" name="TextBox 120"/>
          <p:cNvSpPr txBox="1"/>
          <p:nvPr/>
        </p:nvSpPr>
        <p:spPr>
          <a:xfrm>
            <a:off x="4022551" y="2200883"/>
            <a:ext cx="1295400" cy="646331"/>
          </a:xfrm>
          <a:prstGeom prst="rect">
            <a:avLst/>
          </a:prstGeom>
          <a:noFill/>
        </p:spPr>
        <p:txBody>
          <a:bodyPr wrap="square" rtlCol="0">
            <a:spAutoFit/>
          </a:bodyPr>
          <a:lstStyle/>
          <a:p>
            <a:pPr>
              <a:defRPr/>
            </a:pPr>
            <a:r>
              <a:rPr lang="en-US" sz="1200" dirty="0" smtClean="0">
                <a:latin typeface="Arial Narrow"/>
                <a:cs typeface="Arial Narrow"/>
              </a:rPr>
              <a:t>FSW-424D-FPOE</a:t>
            </a:r>
          </a:p>
          <a:p>
            <a:pPr>
              <a:defRPr/>
            </a:pPr>
            <a:r>
              <a:rPr lang="en-US" sz="1200" dirty="0" smtClean="0">
                <a:latin typeface="Arial Narrow"/>
                <a:cs typeface="Arial Narrow"/>
              </a:rPr>
              <a:t>FSW-424D-POE</a:t>
            </a:r>
          </a:p>
          <a:p>
            <a:pPr>
              <a:defRPr/>
            </a:pPr>
            <a:r>
              <a:rPr lang="en-US" sz="1200" dirty="0" smtClean="0">
                <a:latin typeface="Arial Narrow"/>
                <a:cs typeface="Arial Narrow"/>
              </a:rPr>
              <a:t>FSW-424D</a:t>
            </a:r>
            <a:endParaRPr lang="en-US" sz="1200" dirty="0">
              <a:latin typeface="Arial Narrow"/>
              <a:cs typeface="Arial Narrow"/>
            </a:endParaRPr>
          </a:p>
        </p:txBody>
      </p:sp>
      <p:sp>
        <p:nvSpPr>
          <p:cNvPr id="126" name="TextBox 125"/>
          <p:cNvSpPr txBox="1"/>
          <p:nvPr/>
        </p:nvSpPr>
        <p:spPr>
          <a:xfrm>
            <a:off x="4012391" y="1963657"/>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FSW-524D</a:t>
            </a:r>
            <a:endParaRPr lang="en-US" sz="1200" dirty="0">
              <a:solidFill>
                <a:srgbClr val="000000"/>
              </a:solidFill>
              <a:latin typeface="Arial Narrow"/>
              <a:cs typeface="Arial Narrow"/>
            </a:endParaRPr>
          </a:p>
        </p:txBody>
      </p:sp>
      <p:sp>
        <p:nvSpPr>
          <p:cNvPr id="128" name="TextBox 127"/>
          <p:cNvSpPr txBox="1"/>
          <p:nvPr/>
        </p:nvSpPr>
        <p:spPr>
          <a:xfrm>
            <a:off x="4010843" y="1821254"/>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FSW-524D-FPOE</a:t>
            </a:r>
            <a:endParaRPr lang="en-US" sz="1200" dirty="0">
              <a:solidFill>
                <a:srgbClr val="000000"/>
              </a:solidFill>
              <a:latin typeface="Arial Narrow"/>
              <a:cs typeface="Arial Narrow"/>
            </a:endParaRPr>
          </a:p>
        </p:txBody>
      </p:sp>
      <p:sp>
        <p:nvSpPr>
          <p:cNvPr id="154" name="TextBox 153"/>
          <p:cNvSpPr txBox="1"/>
          <p:nvPr/>
        </p:nvSpPr>
        <p:spPr>
          <a:xfrm>
            <a:off x="7954471" y="2792782"/>
            <a:ext cx="1295400" cy="461665"/>
          </a:xfrm>
          <a:prstGeom prst="rect">
            <a:avLst/>
          </a:prstGeom>
          <a:noFill/>
        </p:spPr>
        <p:txBody>
          <a:bodyPr wrap="square" rtlCol="0">
            <a:spAutoFit/>
          </a:bodyPr>
          <a:lstStyle/>
          <a:p>
            <a:pPr>
              <a:defRPr/>
            </a:pPr>
            <a:r>
              <a:rPr lang="en-US" sz="1200" dirty="0" smtClean="0">
                <a:latin typeface="Arial Narrow"/>
                <a:cs typeface="Arial Narrow"/>
              </a:rPr>
              <a:t>FSW-248D-FPOE</a:t>
            </a:r>
          </a:p>
          <a:p>
            <a:pPr>
              <a:defRPr/>
            </a:pPr>
            <a:r>
              <a:rPr lang="en-US" sz="1200" dirty="0" smtClean="0">
                <a:latin typeface="Arial Narrow"/>
                <a:cs typeface="Arial Narrow"/>
              </a:rPr>
              <a:t>FSW-248D-</a:t>
            </a:r>
            <a:r>
              <a:rPr lang="en-US" sz="1200" dirty="0">
                <a:latin typeface="Arial Narrow"/>
                <a:cs typeface="Arial Narrow"/>
              </a:rPr>
              <a:t>POE</a:t>
            </a:r>
          </a:p>
        </p:txBody>
      </p:sp>
      <p:sp>
        <p:nvSpPr>
          <p:cNvPr id="143" name="TextBox 142"/>
          <p:cNvSpPr txBox="1"/>
          <p:nvPr/>
        </p:nvSpPr>
        <p:spPr>
          <a:xfrm>
            <a:off x="7944311" y="2213662"/>
            <a:ext cx="1295400" cy="646331"/>
          </a:xfrm>
          <a:prstGeom prst="rect">
            <a:avLst/>
          </a:prstGeom>
          <a:noFill/>
        </p:spPr>
        <p:txBody>
          <a:bodyPr wrap="square" rtlCol="0">
            <a:spAutoFit/>
          </a:bodyPr>
          <a:lstStyle/>
          <a:p>
            <a:pPr>
              <a:defRPr/>
            </a:pPr>
            <a:r>
              <a:rPr lang="en-US" sz="1200" dirty="0" smtClean="0">
                <a:latin typeface="Arial Narrow"/>
                <a:cs typeface="Arial Narrow"/>
              </a:rPr>
              <a:t>FSW-448D-FPOE</a:t>
            </a:r>
          </a:p>
          <a:p>
            <a:pPr>
              <a:defRPr/>
            </a:pPr>
            <a:r>
              <a:rPr lang="en-US" sz="1200" dirty="0" smtClean="0">
                <a:latin typeface="Arial Narrow"/>
                <a:cs typeface="Arial Narrow"/>
              </a:rPr>
              <a:t>FSW-448D-POE</a:t>
            </a:r>
          </a:p>
          <a:p>
            <a:pPr>
              <a:defRPr/>
            </a:pPr>
            <a:r>
              <a:rPr lang="en-US" sz="1200" dirty="0" smtClean="0">
                <a:latin typeface="Arial Narrow"/>
                <a:cs typeface="Arial Narrow"/>
              </a:rPr>
              <a:t>FSW-448D</a:t>
            </a:r>
            <a:endParaRPr lang="en-US" sz="1200" dirty="0">
              <a:latin typeface="Arial Narrow"/>
              <a:cs typeface="Arial Narrow"/>
            </a:endParaRP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6655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89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1"/>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37" name="TextBox 136"/>
          <p:cNvSpPr txBox="1"/>
          <p:nvPr/>
        </p:nvSpPr>
        <p:spPr>
          <a:xfrm>
            <a:off x="7923991" y="1947479"/>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FSW-548D</a:t>
            </a:r>
            <a:endParaRPr lang="en-US" sz="1200" dirty="0">
              <a:solidFill>
                <a:srgbClr val="000000"/>
              </a:solidFill>
              <a:latin typeface="Arial Narrow"/>
              <a:cs typeface="Arial Narrow"/>
            </a:endParaRPr>
          </a:p>
        </p:txBody>
      </p:sp>
      <p:sp>
        <p:nvSpPr>
          <p:cNvPr id="139" name="TextBox 138"/>
          <p:cNvSpPr txBox="1"/>
          <p:nvPr/>
        </p:nvSpPr>
        <p:spPr>
          <a:xfrm>
            <a:off x="7922443" y="1796987"/>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FSW-548D-FPOE</a:t>
            </a:r>
            <a:endParaRPr lang="en-US" sz="1200" dirty="0">
              <a:solidFill>
                <a:srgbClr val="000000"/>
              </a:solidFill>
              <a:latin typeface="Arial Narrow"/>
              <a:cs typeface="Arial Narrow"/>
            </a:endParaRP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5"/>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5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141" name="Rounded Rectangle 140"/>
          <p:cNvSpPr/>
          <p:nvPr/>
        </p:nvSpPr>
        <p:spPr bwMode="auto">
          <a:xfrm>
            <a:off x="71705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1"/>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14760946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93710971"/>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CLI, Web &amp; FOS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Remote LAN Edge Convergence</a:t>
                      </a:r>
                      <a:endParaRPr lang="en-US" sz="900" dirty="0">
                        <a:solidFill>
                          <a:srgbClr val="000000"/>
                        </a:solidFill>
                      </a:endParaRPr>
                    </a:p>
                  </a:txBody>
                  <a:tcPr marL="61703" marR="61703" marT="26030" marB="26030" anchor="ctr" horzOverflow="overflow"/>
                </a:tc>
              </a:tr>
            </a:tbl>
          </a:graphicData>
        </a:graphic>
      </p:graphicFrame>
      <p:pic>
        <p:nvPicPr>
          <p:cNvPr id="2" name="Picture 1" descr="FSW-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84013" y="1144410"/>
            <a:ext cx="3420000" cy="848320"/>
          </a:xfrm>
          <a:prstGeom prst="rect">
            <a:avLst/>
          </a:prstGeom>
        </p:spPr>
      </p:pic>
      <p:pic>
        <p:nvPicPr>
          <p:cNvPr id="3" name="Picture 2" descr="FSW-28C-B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013" y="1887360"/>
            <a:ext cx="3420000" cy="846764"/>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 </a:t>
            </a:r>
          </a:p>
          <a:p>
            <a:pPr marL="343047" indent="-343047" defTabSz="914417">
              <a:spcBef>
                <a:spcPct val="20000"/>
              </a:spcBef>
              <a:buClr>
                <a:schemeClr val="accent6"/>
              </a:buClr>
              <a:buFont typeface="+mj-ea"/>
              <a:buAutoNum type="circleNumDbPlain"/>
            </a:pPr>
            <a:r>
              <a:rPr lang="en-US" sz="1000" dirty="0"/>
              <a:t>8x GE RJ45 Switch Ports</a:t>
            </a:r>
          </a:p>
        </p:txBody>
      </p:sp>
    </p:spTree>
    <p:extLst>
      <p:ext uri="{BB962C8B-B14F-4D97-AF65-F5344CB8AC3E}">
        <p14:creationId xmlns:p14="http://schemas.microsoft.com/office/powerpoint/2010/main" val="24937238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161193803"/>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N/A</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unmanaged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62 W</a:t>
                      </a:r>
                      <a:endParaRPr lang="en-US" sz="900" dirty="0">
                        <a:solidFill>
                          <a:srgbClr val="000000"/>
                        </a:solidFill>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Installation of up to 4 wireless FAPs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No</a:t>
                      </a:r>
                      <a:endParaRPr lang="en-US" sz="900" dirty="0">
                        <a:solidFill>
                          <a:srgbClr val="000000"/>
                        </a:solidFill>
                      </a:endParaRPr>
                    </a:p>
                  </a:txBody>
                  <a:tcPr marL="61703" marR="61703" marT="26030" marB="26030" anchor="ctr" horzOverflow="overflow"/>
                </a:tc>
              </a:tr>
            </a:tbl>
          </a:graphicData>
        </a:graphic>
      </p:graphicFrame>
      <p:pic>
        <p:nvPicPr>
          <p:cNvPr id="4098" name="Picture 2"/>
          <p:cNvPicPr>
            <a:picLocks noChangeAspect="1" noChangeArrowheads="1"/>
          </p:cNvPicPr>
          <p:nvPr/>
        </p:nvPicPr>
        <p:blipFill>
          <a:blip r:embed="rId2"/>
          <a:srcRect/>
          <a:stretch>
            <a:fillRect/>
          </a:stretch>
        </p:blipFill>
        <p:spPr bwMode="auto">
          <a:xfrm>
            <a:off x="1184013"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2258"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 </a:t>
            </a:r>
          </a:p>
          <a:p>
            <a:pPr marL="343047" indent="-343047" defTabSz="914417">
              <a:spcBef>
                <a:spcPct val="20000"/>
              </a:spcBef>
              <a:buClr>
                <a:schemeClr val="accent6"/>
              </a:buClr>
              <a:buFont typeface="+mj-ea"/>
              <a:buAutoNum type="circleNumDbPlain"/>
            </a:pPr>
            <a:r>
              <a:rPr lang="en-US" sz="1000" dirty="0"/>
              <a:t>4x GE PoE Ports</a:t>
            </a:r>
          </a:p>
        </p:txBody>
      </p:sp>
    </p:spTree>
    <p:extLst>
      <p:ext uri="{BB962C8B-B14F-4D97-AF65-F5344CB8AC3E}">
        <p14:creationId xmlns:p14="http://schemas.microsoft.com/office/powerpoint/2010/main" val="346235187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4320680"/>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 </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75W</a:t>
                      </a:r>
                      <a:endParaRPr lang="en-US" sz="900" dirty="0">
                        <a:solidFill>
                          <a:srgbClr val="000000"/>
                        </a:solidFill>
                      </a:endParaRPr>
                    </a:p>
                  </a:txBody>
                  <a:tcPr marL="61703" marR="61703" marT="26030" marB="26030" anchor="ctr" horzOverflow="overflow"/>
                </a:tc>
              </a:tr>
            </a:tbl>
          </a:graphicData>
        </a:graphic>
      </p:graphicFrame>
      <p:pic>
        <p:nvPicPr>
          <p:cNvPr id="4" name="Picture 3"/>
          <p:cNvPicPr>
            <a:picLocks noChangeAspect="1"/>
          </p:cNvPicPr>
          <p:nvPr/>
        </p:nvPicPr>
        <p:blipFill>
          <a:blip r:embed="rId2"/>
          <a:stretch>
            <a:fillRect/>
          </a:stretch>
        </p:blipFill>
        <p:spPr>
          <a:xfrm>
            <a:off x="734013" y="1380715"/>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303100"/>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2259" cy="5472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PoE GE RJ45 </a:t>
            </a:r>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170233398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482466890"/>
              </p:ext>
            </p:extLst>
          </p:nvPr>
        </p:nvGraphicFramePr>
        <p:xfrm>
          <a:off x="457200" y="983617"/>
          <a:ext cx="8305800" cy="369245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8,000</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Network Latency (64bytes)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dirty="0" smtClean="0">
                          <a:solidFill>
                            <a:srgbClr val="000000"/>
                          </a:solidFill>
                        </a:rPr>
                        <a:t>PoE Power Budget</a:t>
                      </a: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100 W</a:t>
                      </a:r>
                      <a:endParaRPr lang="en-US" sz="900" dirty="0">
                        <a:solidFill>
                          <a:srgbClr val="000000"/>
                        </a:solidFill>
                      </a:endParaRPr>
                    </a:p>
                  </a:txBody>
                  <a:tcPr marL="61703" marR="61703" marT="26030" marB="26030" anchor="ctr" horzOverflow="overflow"/>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41416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41416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3" y="2404294"/>
            <a:ext cx="372259" cy="547201"/>
          </a:xfrm>
          <a:prstGeom prst="rect">
            <a:avLst/>
          </a:prstGeom>
        </p:spPr>
      </p:pic>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RJ45 Ports</a:t>
            </a:r>
          </a:p>
          <a:p>
            <a:pPr marL="343047" indent="-343047" defTabSz="914417">
              <a:spcBef>
                <a:spcPct val="20000"/>
              </a:spcBef>
              <a:buClr>
                <a:schemeClr val="accent6"/>
              </a:buClr>
              <a:buFont typeface="+mj-ea"/>
              <a:buAutoNum type="circleNumDbPlain"/>
            </a:pPr>
            <a:r>
              <a:rPr lang="en-US" sz="1000" dirty="0"/>
              <a:t>2x GE SFP Slots</a:t>
            </a:r>
          </a:p>
        </p:txBody>
      </p:sp>
      <p:sp>
        <p:nvSpPr>
          <p:cNvPr id="15" name="Rectangle 47"/>
          <p:cNvSpPr>
            <a:spLocks noChangeArrowheads="1"/>
          </p:cNvSpPr>
          <p:nvPr/>
        </p:nvSpPr>
        <p:spPr bwMode="auto">
          <a:xfrm>
            <a:off x="5627677" y="1827213"/>
            <a:ext cx="2968625" cy="70223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12x GE RJ45 PoE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spTree>
    <p:extLst>
      <p:ext uri="{BB962C8B-B14F-4D97-AF65-F5344CB8AC3E}">
        <p14:creationId xmlns:p14="http://schemas.microsoft.com/office/powerpoint/2010/main" val="260228927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279805032"/>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404294"/>
            <a:ext cx="372259" cy="547201"/>
          </a:xfrm>
          <a:prstGeom prst="rect">
            <a:avLst/>
          </a:prstGeom>
        </p:spPr>
      </p:pic>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8x </a:t>
            </a:r>
            <a:r>
              <a:rPr lang="en-US" sz="1000" dirty="0"/>
              <a:t>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12 </a:t>
            </a:r>
            <a:r>
              <a:rPr lang="en-US" sz="1000" dirty="0"/>
              <a:t>x GE RJ45 POE/POE+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4x </a:t>
            </a:r>
            <a:r>
              <a:rPr lang="en-US" sz="1000" dirty="0" smtClean="0"/>
              <a:t>pairs shared media GE Ports</a:t>
            </a:r>
            <a:endParaRPr lang="en-US" sz="1000"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404294"/>
            <a:ext cx="372258" cy="547201"/>
          </a:xfrm>
          <a:prstGeom prst="rect">
            <a:avLst/>
          </a:prstGeom>
        </p:spPr>
      </p:pic>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5627677" y="1833921"/>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GE SFP slots</a:t>
            </a:r>
          </a:p>
        </p:txBody>
      </p:sp>
      <p:pic>
        <p:nvPicPr>
          <p:cNvPr id="5" name="Picture 4"/>
          <p:cNvPicPr>
            <a:picLocks noChangeAspect="1"/>
          </p:cNvPicPr>
          <p:nvPr/>
        </p:nvPicPr>
        <p:blipFill>
          <a:blip r:embed="rId5"/>
          <a:stretch>
            <a:fillRect/>
          </a:stretch>
        </p:blipFill>
        <p:spPr>
          <a:xfrm>
            <a:off x="5627677" y="1195851"/>
            <a:ext cx="2880000" cy="299520"/>
          </a:xfrm>
          <a:prstGeom prst="rect">
            <a:avLst/>
          </a:prstGeom>
        </p:spPr>
      </p:pic>
      <p:pic>
        <p:nvPicPr>
          <p:cNvPr id="6" name="Picture 5" descr="FS-224D+Front.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01452" y="1215667"/>
            <a:ext cx="2880000" cy="259888"/>
          </a:xfrm>
          <a:prstGeom prst="rect">
            <a:avLst/>
          </a:prstGeom>
        </p:spPr>
      </p:pic>
    </p:spTree>
    <p:extLst>
      <p:ext uri="{BB962C8B-B14F-4D97-AF65-F5344CB8AC3E}">
        <p14:creationId xmlns:p14="http://schemas.microsoft.com/office/powerpoint/2010/main" val="41352231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248D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20596878"/>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104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404294"/>
            <a:ext cx="372259" cy="547201"/>
          </a:xfrm>
          <a:prstGeom prst="rect">
            <a:avLst/>
          </a:prstGeom>
        </p:spPr>
      </p:pic>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a:t>
            </a:r>
            <a:r>
              <a:rPr lang="en-US" sz="1000" dirty="0"/>
              <a:t>Ports</a:t>
            </a:r>
          </a:p>
          <a:p>
            <a:pPr marL="343047" indent="-343047" defTabSz="914417">
              <a:spcBef>
                <a:spcPct val="20000"/>
              </a:spcBef>
              <a:buClr>
                <a:schemeClr val="accent6"/>
              </a:buClr>
              <a:buFont typeface="+mj-ea"/>
              <a:buAutoNum type="circleNumDbPlain"/>
            </a:pPr>
            <a:r>
              <a:rPr lang="en-US" sz="1000" dirty="0"/>
              <a:t>24 x GE RJ45 </a:t>
            </a:r>
            <a:r>
              <a:rPr lang="en-US" sz="1000" dirty="0" smtClean="0"/>
              <a:t>POE </a:t>
            </a:r>
            <a:r>
              <a:rPr lang="en-US" sz="1000" dirty="0"/>
              <a:t>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404294"/>
            <a:ext cx="372258" cy="547201"/>
          </a:xfrm>
          <a:prstGeom prst="rect">
            <a:avLst/>
          </a:prstGeom>
        </p:spPr>
      </p:pic>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5627677" y="1827213"/>
            <a:ext cx="2968625"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 x GE RJ45 POE/POE+ Ports</a:t>
            </a:r>
          </a:p>
          <a:p>
            <a:pPr marL="343047" indent="-343047" defTabSz="914417">
              <a:spcBef>
                <a:spcPct val="20000"/>
              </a:spcBef>
              <a:buClr>
                <a:schemeClr val="accent6"/>
              </a:buClr>
              <a:buFont typeface="+mj-ea"/>
              <a:buAutoNum type="circleNumDbPlain"/>
            </a:pPr>
            <a:r>
              <a:rPr lang="en-US" sz="1000" dirty="0"/>
              <a:t>4x GE SFP slots</a:t>
            </a:r>
          </a:p>
        </p:txBody>
      </p:sp>
      <p:pic>
        <p:nvPicPr>
          <p:cNvPr id="6" name="Picture 5" descr="FS-248D-POE+Front.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01452" y="1150801"/>
            <a:ext cx="2880000" cy="289524"/>
          </a:xfrm>
          <a:prstGeom prst="rect">
            <a:avLst/>
          </a:prstGeom>
        </p:spPr>
      </p:pic>
      <p:pic>
        <p:nvPicPr>
          <p:cNvPr id="19" name="Picture 18" descr="FS-248D-FPOE+Front.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27677" y="1150801"/>
            <a:ext cx="2880000" cy="289606"/>
          </a:xfrm>
          <a:prstGeom prst="rect">
            <a:avLst/>
          </a:prstGeom>
        </p:spPr>
      </p:pic>
    </p:spTree>
    <p:extLst>
      <p:ext uri="{BB962C8B-B14F-4D97-AF65-F5344CB8AC3E}">
        <p14:creationId xmlns:p14="http://schemas.microsoft.com/office/powerpoint/2010/main" val="35431899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4</a:t>
            </a:r>
            <a:r>
              <a:rPr lang="en-US" b="0" i="0" dirty="0" smtClean="0"/>
              <a:t>24D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135656471"/>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2315104"/>
                <a:gridCol w="2315104"/>
                <a:gridCol w="2315104"/>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t>-</a:t>
                      </a:r>
                      <a:endParaRPr lang="en-US" sz="900" dirty="0"/>
                    </a:p>
                  </a:txBody>
                  <a:tcPr marL="61703" marR="61703" marT="26030" marB="26030" anchor="ctr" horzOverflow="overflow"/>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414165"/>
            <a:ext cx="372259" cy="547200"/>
          </a:xfrm>
          <a:prstGeom prst="rect">
            <a:avLst/>
          </a:prstGeom>
        </p:spPr>
      </p:pic>
      <p:sp>
        <p:nvSpPr>
          <p:cNvPr id="13" name="Rectangle 47"/>
          <p:cNvSpPr>
            <a:spLocks noChangeArrowheads="1"/>
          </p:cNvSpPr>
          <p:nvPr/>
        </p:nvSpPr>
        <p:spPr bwMode="auto">
          <a:xfrm>
            <a:off x="4163013" y="1819888"/>
            <a:ext cx="2224225"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24x </a:t>
            </a:r>
            <a:r>
              <a:rPr lang="en-US" sz="1000" dirty="0"/>
              <a:t>GE RJ45 POE/POE+ Ports</a:t>
            </a:r>
          </a:p>
          <a:p>
            <a:pPr marL="343047" indent="-343047" defTabSz="914417">
              <a:spcBef>
                <a:spcPct val="20000"/>
              </a:spcBef>
              <a:buClr>
                <a:schemeClr val="accent6"/>
              </a:buClr>
              <a:buFont typeface="+mj-ea"/>
              <a:buAutoNum type="circleNumDbPlain"/>
            </a:pPr>
            <a:r>
              <a:rPr lang="en-US" sz="1000" dirty="0" smtClean="0"/>
              <a:t>2x </a:t>
            </a:r>
            <a:r>
              <a:rPr lang="en-US" sz="1000" dirty="0"/>
              <a:t>10GE SFP slots</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6565739" y="1834685"/>
            <a:ext cx="2252824"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24x </a:t>
            </a:r>
            <a:r>
              <a:rPr lang="en-US" sz="1000" dirty="0"/>
              <a:t>GE RJ45 POE/POE+ Ports</a:t>
            </a:r>
          </a:p>
          <a:p>
            <a:pPr marL="343047" indent="-343047" defTabSz="914417">
              <a:spcBef>
                <a:spcPct val="20000"/>
              </a:spcBef>
              <a:buClr>
                <a:schemeClr val="accent6"/>
              </a:buClr>
              <a:buFont typeface="+mj-ea"/>
              <a:buAutoNum type="circleNumDbPlain"/>
            </a:pPr>
            <a:r>
              <a:rPr lang="en-US" sz="1000" dirty="0"/>
              <a:t>2x 10GE SFP slots</a:t>
            </a:r>
          </a:p>
        </p:txBody>
      </p:sp>
      <p:sp>
        <p:nvSpPr>
          <p:cNvPr id="17" name="Rectangle 47"/>
          <p:cNvSpPr>
            <a:spLocks noChangeArrowheads="1"/>
          </p:cNvSpPr>
          <p:nvPr/>
        </p:nvSpPr>
        <p:spPr bwMode="auto">
          <a:xfrm>
            <a:off x="1866039" y="1819888"/>
            <a:ext cx="2300287"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a:t>
            </a:r>
            <a:r>
              <a:rPr lang="en-US" sz="1000" dirty="0" smtClean="0"/>
              <a:t>RJ45 </a:t>
            </a:r>
            <a:r>
              <a:rPr lang="en-US" sz="1000" dirty="0"/>
              <a:t>Ports</a:t>
            </a:r>
          </a:p>
          <a:p>
            <a:pPr marL="343047" indent="-343047" defTabSz="914417">
              <a:spcBef>
                <a:spcPct val="20000"/>
              </a:spcBef>
              <a:buClr>
                <a:schemeClr val="accent6"/>
              </a:buClr>
              <a:buFont typeface="+mj-ea"/>
              <a:buAutoNum type="circleNumDbPlain"/>
            </a:pPr>
            <a:r>
              <a:rPr lang="en-US" sz="1000" dirty="0"/>
              <a:t>2x 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5" y="2414165"/>
            <a:ext cx="372259" cy="547200"/>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414165"/>
            <a:ext cx="372260" cy="547200"/>
          </a:xfrm>
          <a:prstGeom prst="rect">
            <a:avLst/>
          </a:prstGeom>
        </p:spPr>
      </p:pic>
      <p:pic>
        <p:nvPicPr>
          <p:cNvPr id="6" name="Picture 5"/>
          <p:cNvPicPr>
            <a:picLocks noChangeAspect="1"/>
          </p:cNvPicPr>
          <p:nvPr/>
        </p:nvPicPr>
        <p:blipFill>
          <a:blip r:embed="rId4"/>
          <a:stretch>
            <a:fillRect/>
          </a:stretch>
        </p:blipFill>
        <p:spPr>
          <a:xfrm>
            <a:off x="6538640" y="1283008"/>
            <a:ext cx="2160000" cy="222720"/>
          </a:xfrm>
          <a:prstGeom prst="rect">
            <a:avLst/>
          </a:prstGeom>
        </p:spPr>
      </p:pic>
      <p:pic>
        <p:nvPicPr>
          <p:cNvPr id="7" name="Picture 6"/>
          <p:cNvPicPr>
            <a:picLocks noChangeAspect="1"/>
          </p:cNvPicPr>
          <p:nvPr/>
        </p:nvPicPr>
        <p:blipFill>
          <a:blip r:embed="rId5"/>
          <a:stretch>
            <a:fillRect/>
          </a:stretch>
        </p:blipFill>
        <p:spPr>
          <a:xfrm>
            <a:off x="4166326" y="1283008"/>
            <a:ext cx="2160000" cy="224241"/>
          </a:xfrm>
          <a:prstGeom prst="rect">
            <a:avLst/>
          </a:prstGeom>
        </p:spPr>
      </p:pic>
      <p:pic>
        <p:nvPicPr>
          <p:cNvPr id="24" name="Picture 23"/>
          <p:cNvPicPr>
            <a:picLocks noChangeAspect="1"/>
          </p:cNvPicPr>
          <p:nvPr/>
        </p:nvPicPr>
        <p:blipFill>
          <a:blip r:embed="rId6"/>
          <a:stretch>
            <a:fillRect/>
          </a:stretch>
        </p:blipFill>
        <p:spPr>
          <a:xfrm>
            <a:off x="1866039" y="1283008"/>
            <a:ext cx="2160000" cy="226761"/>
          </a:xfrm>
          <a:prstGeom prst="rect">
            <a:avLst/>
          </a:prstGeom>
        </p:spPr>
      </p:pic>
    </p:spTree>
    <p:extLst>
      <p:ext uri="{BB962C8B-B14F-4D97-AF65-F5344CB8AC3E}">
        <p14:creationId xmlns:p14="http://schemas.microsoft.com/office/powerpoint/2010/main" val="1327052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94188287"/>
              </p:ext>
            </p:extLst>
          </p:nvPr>
        </p:nvGraphicFramePr>
        <p:xfrm>
          <a:off x="252000" y="1080000"/>
          <a:ext cx="8640002" cy="2665187"/>
        </p:xfrm>
        <a:graphic>
          <a:graphicData uri="http://schemas.openxmlformats.org/drawingml/2006/table">
            <a:tbl>
              <a:tblPr firstRow="1" bandRow="1">
                <a:effectLst/>
                <a:tableStyleId>{073A0DAA-6AF3-43AB-8588-CEC1D06C72B9}</a:tableStyleId>
              </a:tblPr>
              <a:tblGrid>
                <a:gridCol w="1822278"/>
                <a:gridCol w="1704431"/>
                <a:gridCol w="1704431"/>
                <a:gridCol w="1704431"/>
                <a:gridCol w="1704431"/>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SSID’s (incl. reserved)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a:t>
            </a:r>
            <a:r>
              <a:rPr lang="en-US" dirty="0" smtClean="0"/>
              <a:t>4</a:t>
            </a:r>
            <a:r>
              <a:rPr lang="en-US" b="0" i="0" dirty="0" smtClean="0"/>
              <a:t>48D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498780380"/>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2315104"/>
                <a:gridCol w="2315104"/>
                <a:gridCol w="2315104"/>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t>-</a:t>
                      </a:r>
                      <a:endParaRPr lang="en-US" sz="900" dirty="0"/>
                    </a:p>
                  </a:txBody>
                  <a:tcPr marL="61703" marR="61703" marT="26030" marB="26030" anchor="ctr" horzOverflow="overflow"/>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414165"/>
            <a:ext cx="372259" cy="547200"/>
          </a:xfrm>
          <a:prstGeom prst="rect">
            <a:avLst/>
          </a:prstGeom>
        </p:spPr>
      </p:pic>
      <p:sp>
        <p:nvSpPr>
          <p:cNvPr id="13" name="Rectangle 47"/>
          <p:cNvSpPr>
            <a:spLocks noChangeArrowheads="1"/>
          </p:cNvSpPr>
          <p:nvPr/>
        </p:nvSpPr>
        <p:spPr bwMode="auto">
          <a:xfrm>
            <a:off x="4166326" y="1827977"/>
            <a:ext cx="2224225"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48x </a:t>
            </a:r>
            <a:r>
              <a:rPr lang="en-US" sz="1000" dirty="0"/>
              <a:t>GE RJ45 POE/POE+ Ports</a:t>
            </a:r>
          </a:p>
          <a:p>
            <a:pPr marL="343047" indent="-343047" defTabSz="914417">
              <a:spcBef>
                <a:spcPct val="20000"/>
              </a:spcBef>
              <a:buClr>
                <a:schemeClr val="accent6"/>
              </a:buClr>
              <a:buFont typeface="+mj-ea"/>
              <a:buAutoNum type="circleNumDbPlain"/>
            </a:pPr>
            <a:r>
              <a:rPr lang="en-US" sz="1000" dirty="0"/>
              <a:t>4</a:t>
            </a:r>
            <a:r>
              <a:rPr lang="en-US" sz="1000" dirty="0" smtClean="0"/>
              <a:t>x </a:t>
            </a:r>
            <a:r>
              <a:rPr lang="en-US" sz="1000" dirty="0"/>
              <a:t>10GE SFP slots</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6565739" y="1827977"/>
            <a:ext cx="2284574" cy="428696"/>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48x </a:t>
            </a:r>
            <a:r>
              <a:rPr lang="en-US" sz="1000" dirty="0"/>
              <a:t>GE RJ45 POE/POE+ Ports</a:t>
            </a:r>
          </a:p>
          <a:p>
            <a:pPr marL="343047" indent="-343047" defTabSz="914417">
              <a:spcBef>
                <a:spcPct val="20000"/>
              </a:spcBef>
              <a:buClr>
                <a:schemeClr val="accent6"/>
              </a:buClr>
              <a:buFont typeface="+mj-ea"/>
              <a:buAutoNum type="circleNumDbPlain"/>
            </a:pPr>
            <a:r>
              <a:rPr lang="en-US" sz="1000" dirty="0" smtClean="0"/>
              <a:t>4x </a:t>
            </a:r>
            <a:r>
              <a:rPr lang="en-US" sz="1000" dirty="0"/>
              <a:t>10GE SFP slots</a:t>
            </a:r>
          </a:p>
        </p:txBody>
      </p:sp>
      <p:sp>
        <p:nvSpPr>
          <p:cNvPr id="17" name="Rectangle 47"/>
          <p:cNvSpPr>
            <a:spLocks noChangeArrowheads="1"/>
          </p:cNvSpPr>
          <p:nvPr/>
        </p:nvSpPr>
        <p:spPr bwMode="auto">
          <a:xfrm>
            <a:off x="1866039" y="1827977"/>
            <a:ext cx="2300287"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48x </a:t>
            </a:r>
            <a:r>
              <a:rPr lang="en-US" sz="1000" dirty="0"/>
              <a:t>GE </a:t>
            </a:r>
            <a:r>
              <a:rPr lang="en-US" sz="1000" dirty="0" smtClean="0"/>
              <a:t>RJ45 </a:t>
            </a:r>
            <a:r>
              <a:rPr lang="en-US" sz="1000" dirty="0"/>
              <a:t>Ports</a:t>
            </a:r>
          </a:p>
          <a:p>
            <a:pPr marL="343047" indent="-343047" defTabSz="914417">
              <a:spcBef>
                <a:spcPct val="20000"/>
              </a:spcBef>
              <a:buClr>
                <a:schemeClr val="accent6"/>
              </a:buClr>
              <a:buFont typeface="+mj-ea"/>
              <a:buAutoNum type="circleNumDbPlain"/>
            </a:pPr>
            <a:r>
              <a:rPr lang="en-US" sz="1000" dirty="0" smtClean="0"/>
              <a:t>4x </a:t>
            </a:r>
            <a:r>
              <a:rPr lang="en-US" sz="1000" dirty="0"/>
              <a:t>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5" y="2414165"/>
            <a:ext cx="372259" cy="547200"/>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414165"/>
            <a:ext cx="372260" cy="547200"/>
          </a:xfrm>
          <a:prstGeom prst="rect">
            <a:avLst/>
          </a:prstGeom>
        </p:spPr>
      </p:pic>
      <p:pic>
        <p:nvPicPr>
          <p:cNvPr id="6" name="Picture 5" descr="FS-448D+Front.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66039" y="1250252"/>
            <a:ext cx="2160000" cy="221019"/>
          </a:xfrm>
          <a:prstGeom prst="rect">
            <a:avLst/>
          </a:prstGeom>
        </p:spPr>
      </p:pic>
      <p:pic>
        <p:nvPicPr>
          <p:cNvPr id="7" name="Picture 6" descr="FS-448D-POE+Front.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6326" y="1250252"/>
            <a:ext cx="2160000" cy="221019"/>
          </a:xfrm>
          <a:prstGeom prst="rect">
            <a:avLst/>
          </a:prstGeom>
        </p:spPr>
      </p:pic>
      <p:pic>
        <p:nvPicPr>
          <p:cNvPr id="10" name="Picture 9" descr="FS-448D-FPOE+Front.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3159" y="1250252"/>
            <a:ext cx="2160000" cy="221020"/>
          </a:xfrm>
          <a:prstGeom prst="rect">
            <a:avLst/>
          </a:prstGeom>
        </p:spPr>
      </p:pic>
    </p:spTree>
    <p:extLst>
      <p:ext uri="{BB962C8B-B14F-4D97-AF65-F5344CB8AC3E}">
        <p14:creationId xmlns:p14="http://schemas.microsoft.com/office/powerpoint/2010/main" val="281599488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524D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03071506"/>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RJ45 Ports</a:t>
            </a:r>
          </a:p>
          <a:p>
            <a:pPr marL="343047" indent="-343047" defTabSz="914417">
              <a:spcBef>
                <a:spcPct val="20000"/>
              </a:spcBef>
              <a:buClr>
                <a:schemeClr val="accent6"/>
              </a:buClr>
              <a:buFont typeface="+mj-ea"/>
              <a:buAutoNum type="circleNumDbPlain"/>
            </a:pPr>
            <a:r>
              <a:rPr lang="en-US" sz="1000" dirty="0" smtClean="0"/>
              <a:t>4x </a:t>
            </a:r>
            <a:r>
              <a:rPr lang="en-US" sz="1000" dirty="0"/>
              <a:t>10GE SFP</a:t>
            </a:r>
            <a:r>
              <a:rPr lang="en-US" sz="1000" dirty="0" smtClean="0"/>
              <a:t>+ </a:t>
            </a:r>
            <a:r>
              <a:rPr lang="en-US" sz="1000" dirty="0"/>
              <a:t>slots</a:t>
            </a:r>
          </a:p>
          <a:p>
            <a:pPr marL="343047" indent="-343047" defTabSz="914417">
              <a:spcBef>
                <a:spcPct val="20000"/>
              </a:spcBef>
              <a:buClr>
                <a:schemeClr val="accent6"/>
              </a:buClr>
              <a:buFont typeface="+mj-ea"/>
              <a:buAutoNum type="circleNumDbPlain"/>
            </a:pPr>
            <a:r>
              <a:rPr lang="en-US" sz="1000" dirty="0"/>
              <a:t>2x 40GE stacking interface</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5627677" y="1835302"/>
            <a:ext cx="2968625" cy="608031"/>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RJ45 </a:t>
            </a:r>
            <a:r>
              <a:rPr lang="en-US" sz="1000" dirty="0" smtClean="0"/>
              <a:t>POE/POE+ Ports</a:t>
            </a:r>
            <a:endParaRPr lang="en-US" sz="1000" dirty="0"/>
          </a:p>
          <a:p>
            <a:pPr marL="343047" indent="-343047" defTabSz="914417">
              <a:spcBef>
                <a:spcPct val="20000"/>
              </a:spcBef>
              <a:buClr>
                <a:schemeClr val="accent6"/>
              </a:buClr>
              <a:buFont typeface="+mj-ea"/>
              <a:buAutoNum type="circleNumDbPlain"/>
            </a:pPr>
            <a:r>
              <a:rPr lang="en-US" sz="1000" dirty="0"/>
              <a:t>4x 10GE SFP</a:t>
            </a:r>
            <a:r>
              <a:rPr lang="en-US" sz="1000" dirty="0" smtClean="0"/>
              <a:t>+ </a:t>
            </a:r>
            <a:r>
              <a:rPr lang="en-US" sz="1000" dirty="0"/>
              <a:t>slots</a:t>
            </a:r>
          </a:p>
          <a:p>
            <a:pPr marL="343047" indent="-343047" defTabSz="914417">
              <a:spcBef>
                <a:spcPct val="20000"/>
              </a:spcBef>
              <a:buClr>
                <a:schemeClr val="accent6"/>
              </a:buClr>
              <a:buFont typeface="+mj-ea"/>
              <a:buAutoNum type="circleNumDbPlain"/>
            </a:pPr>
            <a:r>
              <a:rPr lang="en-US" sz="1000" dirty="0"/>
              <a:t>2x 40GE stacking interface</a:t>
            </a:r>
          </a:p>
        </p:txBody>
      </p:sp>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404294"/>
            <a:ext cx="372259" cy="547201"/>
          </a:xfrm>
          <a:prstGeom prst="rect">
            <a:avLst/>
          </a:prstGeom>
        </p:spPr>
      </p:pic>
      <p:pic>
        <p:nvPicPr>
          <p:cNvPr id="5" name="Picture 4"/>
          <p:cNvPicPr>
            <a:picLocks noChangeAspect="1"/>
          </p:cNvPicPr>
          <p:nvPr/>
        </p:nvPicPr>
        <p:blipFill>
          <a:blip r:embed="rId4"/>
          <a:stretch>
            <a:fillRect/>
          </a:stretch>
        </p:blipFill>
        <p:spPr>
          <a:xfrm>
            <a:off x="5627677" y="1189549"/>
            <a:ext cx="2880000" cy="293213"/>
          </a:xfrm>
          <a:prstGeom prst="rect">
            <a:avLst/>
          </a:prstGeom>
        </p:spPr>
      </p:pic>
      <p:pic>
        <p:nvPicPr>
          <p:cNvPr id="6" name="Picture 5"/>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296254286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548D Series</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69283099"/>
              </p:ext>
            </p:extLst>
          </p:nvPr>
        </p:nvGraphicFramePr>
        <p:xfrm>
          <a:off x="457200" y="983617"/>
          <a:ext cx="8305800" cy="35552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48x </a:t>
            </a:r>
            <a:r>
              <a:rPr lang="en-US" sz="1000" dirty="0"/>
              <a:t>GE RJ45 Ports</a:t>
            </a:r>
          </a:p>
          <a:p>
            <a:pPr marL="343047" indent="-343047" defTabSz="914417">
              <a:spcBef>
                <a:spcPct val="20000"/>
              </a:spcBef>
              <a:buClr>
                <a:schemeClr val="accent6"/>
              </a:buClr>
              <a:buFont typeface="+mj-ea"/>
              <a:buAutoNum type="circleNumDbPlain"/>
            </a:pPr>
            <a:r>
              <a:rPr lang="en-US" sz="1000" dirty="0" smtClean="0"/>
              <a:t>4x </a:t>
            </a:r>
            <a:r>
              <a:rPr lang="en-US" sz="1000" dirty="0"/>
              <a:t>10GE SFP</a:t>
            </a:r>
            <a:r>
              <a:rPr lang="en-US" sz="1000" dirty="0" smtClean="0"/>
              <a:t>+ </a:t>
            </a:r>
            <a:r>
              <a:rPr lang="en-US" sz="1000" dirty="0"/>
              <a:t>slots</a:t>
            </a:r>
          </a:p>
          <a:p>
            <a:pPr marL="343047" indent="-343047" defTabSz="914417">
              <a:spcBef>
                <a:spcPct val="20000"/>
              </a:spcBef>
              <a:buClr>
                <a:schemeClr val="accent6"/>
              </a:buClr>
              <a:buFont typeface="+mj-ea"/>
              <a:buAutoNum type="circleNumDbPlain"/>
            </a:pPr>
            <a:r>
              <a:rPr lang="en-US" sz="1000" dirty="0"/>
              <a:t>2x 40GE stacking interface</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414165"/>
            <a:ext cx="372259" cy="54720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899" y="2414165"/>
            <a:ext cx="372260" cy="547200"/>
          </a:xfrm>
          <a:prstGeom prst="rect">
            <a:avLst/>
          </a:prstGeom>
        </p:spPr>
      </p:pic>
      <p:sp>
        <p:nvSpPr>
          <p:cNvPr id="15" name="Rectangle 47"/>
          <p:cNvSpPr>
            <a:spLocks noChangeArrowheads="1"/>
          </p:cNvSpPr>
          <p:nvPr/>
        </p:nvSpPr>
        <p:spPr bwMode="auto">
          <a:xfrm>
            <a:off x="5627677" y="1833920"/>
            <a:ext cx="2968625" cy="580245"/>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a:t>
            </a:r>
            <a:r>
              <a:rPr lang="en-US" sz="1000" dirty="0" smtClean="0"/>
              <a:t>GE </a:t>
            </a:r>
            <a:r>
              <a:rPr lang="en-US" sz="1000" dirty="0"/>
              <a:t>RJ45 </a:t>
            </a:r>
            <a:r>
              <a:rPr lang="en-US" sz="1000" dirty="0" smtClean="0"/>
              <a:t>POE/POE+ Ports</a:t>
            </a:r>
            <a:endParaRPr lang="en-US" sz="1000" dirty="0"/>
          </a:p>
          <a:p>
            <a:pPr marL="343047" indent="-343047" defTabSz="914417">
              <a:spcBef>
                <a:spcPct val="20000"/>
              </a:spcBef>
              <a:buClr>
                <a:schemeClr val="accent6"/>
              </a:buClr>
              <a:buFont typeface="+mj-ea"/>
              <a:buAutoNum type="circleNumDbPlain"/>
            </a:pPr>
            <a:r>
              <a:rPr lang="en-US" sz="1000" dirty="0"/>
              <a:t>4x 10GE SFP</a:t>
            </a:r>
            <a:r>
              <a:rPr lang="en-US" sz="1000" dirty="0" smtClean="0"/>
              <a:t>+ </a:t>
            </a:r>
            <a:r>
              <a:rPr lang="en-US" sz="1000" dirty="0"/>
              <a:t>slots</a:t>
            </a:r>
          </a:p>
          <a:p>
            <a:pPr marL="343047" indent="-343047" defTabSz="914417">
              <a:spcBef>
                <a:spcPct val="20000"/>
              </a:spcBef>
              <a:buClr>
                <a:schemeClr val="accent6"/>
              </a:buClr>
              <a:buFont typeface="+mj-ea"/>
              <a:buAutoNum type="circleNumDbPlain"/>
            </a:pPr>
            <a:r>
              <a:rPr lang="en-US" sz="1000" dirty="0"/>
              <a:t>2x 40GE stacking interface</a:t>
            </a:r>
          </a:p>
        </p:txBody>
      </p:sp>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404294"/>
            <a:ext cx="372259" cy="547201"/>
          </a:xfrm>
          <a:prstGeom prst="rect">
            <a:avLst/>
          </a:prstGeom>
        </p:spPr>
      </p:pic>
      <p:pic>
        <p:nvPicPr>
          <p:cNvPr id="18" name="Picture 17"/>
          <p:cNvPicPr>
            <a:picLocks noChangeAspect="1"/>
          </p:cNvPicPr>
          <p:nvPr/>
        </p:nvPicPr>
        <p:blipFill>
          <a:blip r:embed="rId4"/>
          <a:stretch>
            <a:fillRect/>
          </a:stretch>
        </p:blipFill>
        <p:spPr>
          <a:xfrm>
            <a:off x="5627677" y="1197637"/>
            <a:ext cx="2880000" cy="293877"/>
          </a:xfrm>
          <a:prstGeom prst="rect">
            <a:avLst/>
          </a:prstGeom>
        </p:spPr>
      </p:pic>
      <p:pic>
        <p:nvPicPr>
          <p:cNvPr id="6" name="Picture 5" descr="FS-548D+Front.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1452" y="1197637"/>
            <a:ext cx="2880000" cy="286943"/>
          </a:xfrm>
          <a:prstGeom prst="rect">
            <a:avLst/>
          </a:prstGeom>
        </p:spPr>
      </p:pic>
    </p:spTree>
    <p:extLst>
      <p:ext uri="{BB962C8B-B14F-4D97-AF65-F5344CB8AC3E}">
        <p14:creationId xmlns:p14="http://schemas.microsoft.com/office/powerpoint/2010/main" val="10095348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401343641"/>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Management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Target Application</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sp>
        <p:nvSpPr>
          <p:cNvPr id="3" name="Rectangle 2"/>
          <p:cNvSpPr/>
          <p:nvPr/>
        </p:nvSpPr>
        <p:spPr bwMode="auto">
          <a:xfrm flipV="1">
            <a:off x="968022" y="2003776"/>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5102"/>
            <a:ext cx="371569" cy="547200"/>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GE/10GE SFP/SFP+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pic>
        <p:nvPicPr>
          <p:cNvPr id="4" name="Picture 3" descr="FS-1024D+Rea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4013" y="1357175"/>
            <a:ext cx="4320000" cy="435251"/>
          </a:xfrm>
          <a:prstGeom prst="rect">
            <a:avLst/>
          </a:prstGeom>
        </p:spPr>
      </p:pic>
    </p:spTree>
    <p:extLst>
      <p:ext uri="{BB962C8B-B14F-4D97-AF65-F5344CB8AC3E}">
        <p14:creationId xmlns:p14="http://schemas.microsoft.com/office/powerpoint/2010/main" val="9823474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7003258"/>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Management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Target Application</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GE/10GE SFP/SFP+ slots</a:t>
            </a:r>
          </a:p>
          <a:p>
            <a:pPr marL="343047" indent="-343047" defTabSz="914417">
              <a:spcBef>
                <a:spcPct val="20000"/>
              </a:spcBef>
              <a:buClr>
                <a:schemeClr val="accent6"/>
              </a:buClr>
              <a:buFont typeface="+mj-ea"/>
              <a:buAutoNum type="circleNumDbPlain"/>
            </a:pPr>
            <a:r>
              <a:rPr lang="en-US" sz="1000" dirty="0"/>
              <a:t>4x 40GE QSFP+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34140635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053331423"/>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Switch Capacity</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1280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VLANs Supported</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MAC Address Storage</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Total ports in Link Aggregation Group</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Management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rgbClr val="000000"/>
                          </a:solidFill>
                        </a:rPr>
                        <a:t>PoE</a:t>
                      </a:r>
                      <a:r>
                        <a:rPr lang="en-US" sz="900" b="1" dirty="0" smtClean="0">
                          <a:solidFill>
                            <a:srgbClr val="000000"/>
                          </a:solidFill>
                        </a:rPr>
                        <a:t> Power Budget</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FortiGate Managed</a:t>
                      </a:r>
                      <a:endParaRPr lang="en-US" sz="900" b="1"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000000"/>
                          </a:solidFill>
                        </a:rPr>
                        <a:t>Target Application</a:t>
                      </a:r>
                      <a:endParaRPr lang="en-US" sz="900" b="1"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7"/>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32x </a:t>
            </a:r>
            <a:r>
              <a:rPr lang="en-US" sz="1000" dirty="0" smtClean="0"/>
              <a:t>40GE </a:t>
            </a:r>
            <a:r>
              <a:rPr lang="en-US" sz="1000" dirty="0"/>
              <a:t>QSFP+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403443099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2" y="1080000"/>
          <a:ext cx="8640001" cy="3405430"/>
        </p:xfrm>
        <a:graphic>
          <a:graphicData uri="http://schemas.openxmlformats.org/drawingml/2006/table">
            <a:tbl>
              <a:tblPr firstRow="1" firstCol="1" bandRow="1">
                <a:effectLst/>
                <a:tableStyleId>{073A0DAA-6AF3-43AB-8588-CEC1D06C72B9}</a:tableStyleId>
              </a:tblPr>
              <a:tblGrid>
                <a:gridCol w="1629186"/>
                <a:gridCol w="7010815"/>
              </a:tblGrid>
              <a:tr h="142375">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xmlns:p14="http://schemas.microsoft.com/office/powerpoint/2010/main" spd="slow">
    <p:wip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1092016166"/>
              </p:ext>
            </p:extLst>
          </p:nvPr>
        </p:nvGraphicFramePr>
        <p:xfrm>
          <a:off x="252002" y="1080000"/>
          <a:ext cx="8640002" cy="3447098"/>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182063">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algn="ctr"/>
                      <a:r>
                        <a:rPr lang="en-US" sz="1000" dirty="0" smtClean="0"/>
                        <a:t>FS-28C</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WAN</a:t>
                      </a:r>
                      <a:endParaRPr kumimoji="0" lang="en-GB" sz="1000" u="none" strike="noStrike" cap="none" normalizeH="0" baseline="0" dirty="0" smtClean="0">
                        <a:ln>
                          <a:noFill/>
                        </a:ln>
                        <a:effectLst/>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8</a:t>
                      </a:r>
                      <a:r>
                        <a:rPr kumimoji="0" lang="en-US" sz="1000" u="none" strike="noStrike" cap="none" normalizeH="0" baseline="0" dirty="0" smtClean="0">
                          <a:ln>
                            <a:noFill/>
                          </a:ln>
                          <a:effectLst/>
                        </a:rPr>
                        <a:t>x Switch ports</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dirty="0" smtClean="0"/>
                        <a:t>Yes, Remote switch</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xmlns:p14="http://schemas.microsoft.com/office/powerpoint/2010/mai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5684"/>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09109">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xmlns:p14="http://schemas.microsoft.com/office/powerpoint/2010/main" spd="slow">
    <p:wip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1"/>
          <a:ext cx="8640002" cy="3253751"/>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189999">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08528">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08528">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289667">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52341">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52341">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5" y="4798511"/>
            <a:ext cx="3715863" cy="215444"/>
          </a:xfrm>
          <a:prstGeom prst="rect">
            <a:avLst/>
          </a:prstGeom>
          <a:noFill/>
        </p:spPr>
        <p:txBody>
          <a:bodyPr wrap="square" rtlCol="0">
            <a:spAutoFit/>
          </a:bodyPr>
          <a:lstStyle/>
          <a:p>
            <a:pPr algn="r"/>
            <a:r>
              <a:rPr lang="en-US" sz="800" dirty="0" smtClean="0"/>
              <a:t>* Total concurrent POE+ ports determined by power budget</a:t>
            </a:r>
            <a:endParaRPr lang="en-US" sz="800" dirty="0"/>
          </a:p>
        </p:txBody>
      </p:sp>
    </p:spTree>
    <p:extLst>
      <p:ext uri="{BB962C8B-B14F-4D97-AF65-F5344CB8AC3E}">
        <p14:creationId xmlns:p14="http://schemas.microsoft.com/office/powerpoint/2010/main" val="19078058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1 </a:t>
            </a:r>
            <a:r>
              <a:rPr lang="en-US" sz="1000" b="1" dirty="0"/>
              <a:t>x GE RJ45 </a:t>
            </a:r>
            <a:r>
              <a:rPr lang="en-US" sz="1000" b="1" dirty="0" smtClean="0"/>
              <a:t>WAN Port</a:t>
            </a:r>
            <a:endParaRPr lang="en-US" sz="1000" b="1" dirty="0"/>
          </a:p>
          <a:p>
            <a:pPr marL="343047" indent="-343047" defTabSz="914417">
              <a:spcBef>
                <a:spcPct val="20000"/>
              </a:spcBef>
              <a:buClr>
                <a:schemeClr val="accent6"/>
              </a:buClr>
              <a:buFont typeface="+mj-ea"/>
              <a:buAutoNum type="circleNumDbPlain"/>
            </a:pPr>
            <a:r>
              <a:rPr lang="en-US" sz="1000" b="1" dirty="0" smtClean="0"/>
              <a:t>4 </a:t>
            </a:r>
            <a:r>
              <a:rPr lang="en-US" sz="1000" b="1" dirty="0"/>
              <a:t>x GE RJ45 </a:t>
            </a:r>
            <a:r>
              <a:rPr lang="en-US" sz="1000" b="1" dirty="0" smtClean="0"/>
              <a:t>Ports</a:t>
            </a:r>
          </a:p>
          <a:p>
            <a:pPr marL="343047" indent="-343047" defTabSz="914417">
              <a:spcBef>
                <a:spcPct val="20000"/>
              </a:spcBef>
              <a:buClr>
                <a:schemeClr val="accent6"/>
              </a:buClr>
              <a:buFont typeface="+mj-ea"/>
              <a:buAutoNum type="circleNumDbPlain"/>
            </a:pPr>
            <a:r>
              <a:rPr lang="en-US" sz="1000" b="1" dirty="0"/>
              <a:t>WiFi Variant: 802.11a/b/g/n</a:t>
            </a:r>
          </a:p>
          <a:p>
            <a:pPr defTabSz="914417">
              <a:spcBef>
                <a:spcPct val="20000"/>
              </a:spcBef>
              <a:buClr>
                <a:schemeClr val="accent6"/>
              </a:buClr>
            </a:pPr>
            <a:endParaRPr lang="en-US" sz="1000" b="1" dirty="0"/>
          </a:p>
          <a:p>
            <a:pPr defTabSz="914417">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3637531"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0" y="204756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4" name="Picture 13"/>
          <p:cNvPicPr>
            <a:picLocks noChangeAspect="1"/>
          </p:cNvPicPr>
          <p:nvPr/>
        </p:nvPicPr>
        <p:blipFill>
          <a:blip r:embed="rId6"/>
          <a:stretch>
            <a:fillRect/>
          </a:stretch>
        </p:blipFill>
        <p:spPr>
          <a:xfrm>
            <a:off x="3795931" y="86002"/>
            <a:ext cx="533400" cy="533400"/>
          </a:xfrm>
          <a:prstGeom prst="rect">
            <a:avLst/>
          </a:prstGeom>
        </p:spPr>
      </p:pic>
      <p:pic>
        <p:nvPicPr>
          <p:cNvPr id="6" name="Picture 5"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9" name="TextBox 8"/>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950 </a:t>
            </a:r>
            <a:r>
              <a:rPr lang="en-US" sz="1800" b="1" dirty="0" smtClean="0">
                <a:solidFill>
                  <a:srgbClr val="000000"/>
                </a:solidFill>
              </a:rPr>
              <a:t>Mbps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0.9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15,000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NGFW_sym.png"/>
          <p:cNvPicPr>
            <a:picLocks noChangeAspect="1"/>
          </p:cNvPicPr>
          <p:nvPr/>
        </p:nvPicPr>
        <p:blipFill>
          <a:blip r:embed="rId8">
            <a:extLst>
              <a:ext uri="{BEBA8EAE-BF5A-486C-A8C5-ECC9F3942E4B}">
                <a14:imgProps xmlns:a14="http://schemas.microsoft.com/office/drawing/2010/main">
                  <a14:imgLayer r:embed="rId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pic>
        <p:nvPicPr>
          <p:cNvPr id="30" name="Picture 29" descr="Hacker-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3" name="TextBox 32"/>
          <p:cNvSpPr txBox="1"/>
          <p:nvPr/>
        </p:nvSpPr>
        <p:spPr>
          <a:xfrm>
            <a:off x="3629848" y="3121884"/>
            <a:ext cx="1846391" cy="1661993"/>
          </a:xfrm>
          <a:prstGeom prst="rect">
            <a:avLst/>
          </a:prstGeom>
          <a:noFill/>
        </p:spPr>
        <p:txBody>
          <a:bodyPr wrap="square" rtlCol="0">
            <a:spAutoFit/>
          </a:bodyPr>
          <a:lstStyle/>
          <a:p>
            <a:r>
              <a:rPr lang="en-US" sz="1800" b="1" dirty="0" smtClean="0">
                <a:solidFill>
                  <a:srgbClr val="000000"/>
                </a:solidFill>
              </a:rPr>
              <a:t>600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a:t>
            </a:r>
            <a:r>
              <a:rPr lang="en-US" sz="1800" b="1" dirty="0">
                <a:solidFill>
                  <a:srgbClr val="000000"/>
                </a:solidFill>
              </a:rPr>
              <a:t>Mbps</a:t>
            </a:r>
          </a:p>
          <a:p>
            <a:r>
              <a:rPr lang="en-US" sz="800" dirty="0" smtClean="0">
                <a:solidFill>
                  <a:srgbClr val="7F7F7F"/>
                </a:solidFill>
              </a:rPr>
              <a:t>SSL Inspection (IPS)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a:t>
            </a:r>
            <a:r>
              <a:rPr lang="en-US" sz="1800" b="1" dirty="0">
                <a:solidFill>
                  <a:srgbClr val="000000"/>
                </a:solidFill>
              </a:rPr>
              <a:t>Mbps</a:t>
            </a:r>
          </a:p>
          <a:p>
            <a:r>
              <a:rPr lang="en-US" sz="800" dirty="0">
                <a:solidFill>
                  <a:srgbClr val="7F7F7F"/>
                </a:solidFill>
              </a:rPr>
              <a:t>NGFW Throughput</a:t>
            </a:r>
          </a:p>
          <a:p>
            <a:endParaRPr lang="en-US" sz="800" dirty="0">
              <a:solidFill>
                <a:srgbClr val="7F7F7F"/>
              </a:solidFill>
            </a:endParaRPr>
          </a:p>
        </p:txBody>
      </p:sp>
      <p:cxnSp>
        <p:nvCxnSpPr>
          <p:cNvPr id="34" name="Straight Connector 3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11"/>
          <a:stretch>
            <a:fillRect/>
          </a:stretch>
        </p:blipFill>
        <p:spPr>
          <a:xfrm>
            <a:off x="7396792" y="4062940"/>
            <a:ext cx="505867" cy="503339"/>
          </a:xfrm>
          <a:prstGeom prst="rect">
            <a:avLst/>
          </a:prstGeom>
        </p:spPr>
      </p:pic>
      <p:pic>
        <p:nvPicPr>
          <p:cNvPr id="39" name="Picture 38"/>
          <p:cNvPicPr>
            <a:picLocks noChangeAspect="1"/>
          </p:cNvPicPr>
          <p:nvPr/>
        </p:nvPicPr>
        <p:blipFill>
          <a:blip r:embed="rId12"/>
          <a:stretch>
            <a:fillRect/>
          </a:stretch>
        </p:blipFill>
        <p:spPr>
          <a:xfrm>
            <a:off x="6703207" y="4104600"/>
            <a:ext cx="468167" cy="438533"/>
          </a:xfrm>
          <a:prstGeom prst="rect">
            <a:avLst/>
          </a:prstGeom>
        </p:spPr>
      </p:pic>
      <p:pic>
        <p:nvPicPr>
          <p:cNvPr id="40" name="Picture 39"/>
          <p:cNvPicPr>
            <a:picLocks noChangeAspect="1"/>
          </p:cNvPicPr>
          <p:nvPr/>
        </p:nvPicPr>
        <p:blipFill>
          <a:blip r:embed="rId13"/>
          <a:stretch>
            <a:fillRect/>
          </a:stretch>
        </p:blipFill>
        <p:spPr>
          <a:xfrm>
            <a:off x="8097409" y="4111844"/>
            <a:ext cx="613216" cy="427264"/>
          </a:xfrm>
          <a:prstGeom prst="rect">
            <a:avLst/>
          </a:prstGeom>
        </p:spPr>
      </p:pic>
      <p:grpSp>
        <p:nvGrpSpPr>
          <p:cNvPr id="30721" name="Group 30720"/>
          <p:cNvGrpSpPr/>
          <p:nvPr/>
        </p:nvGrpSpPr>
        <p:grpSpPr>
          <a:xfrm>
            <a:off x="5984936" y="4091311"/>
            <a:ext cx="482083" cy="459205"/>
            <a:chOff x="5818638" y="4203821"/>
            <a:chExt cx="467667" cy="445474"/>
          </a:xfrm>
        </p:grpSpPr>
        <p:pic>
          <p:nvPicPr>
            <p:cNvPr id="42" name="Picture 4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5"/>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45" name="Rounded Rectangle 44"/>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a:t>
            </a:r>
          </a:p>
        </p:txBody>
      </p:sp>
      <p:sp>
        <p:nvSpPr>
          <p:cNvPr id="46" name="Rounded Rectangle 45"/>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a:t>
            </a:r>
          </a:p>
        </p:txBody>
      </p:sp>
      <p:sp>
        <p:nvSpPr>
          <p:cNvPr id="47" name="Rounded Rectangle 46"/>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5" name="Straight Connector 34"/>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29" name="Picture 28"/>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spTree>
    <p:extLst>
      <p:ext uri="{BB962C8B-B14F-4D97-AF65-F5344CB8AC3E}">
        <p14:creationId xmlns:p14="http://schemas.microsoft.com/office/powerpoint/2010/main" val="147127526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08996"/>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54164">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15588">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15588">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64269">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64269">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5" y="4768628"/>
            <a:ext cx="3715863" cy="338554"/>
          </a:xfrm>
          <a:prstGeom prst="rect">
            <a:avLst/>
          </a:prstGeom>
          <a:noFill/>
        </p:spPr>
        <p:txBody>
          <a:bodyPr wrap="square" rtlCol="0">
            <a:spAutoFit/>
          </a:bodyPr>
          <a:lstStyle/>
          <a:p>
            <a:pPr algn="r"/>
            <a:r>
              <a:rPr lang="en-US" sz="800" dirty="0" smtClean="0"/>
              <a:t>* Total concurrent POE+ ports determined by power budget</a:t>
            </a:r>
            <a:br>
              <a:rPr lang="en-US" sz="800" dirty="0" smtClean="0"/>
            </a:br>
            <a:r>
              <a:rPr lang="en-US" sz="800" dirty="0" smtClean="0"/>
              <a:t>** Not available in initial release</a:t>
            </a:r>
            <a:endParaRPr lang="en-US" sz="800" dirty="0"/>
          </a:p>
        </p:txBody>
      </p:sp>
    </p:spTree>
    <p:extLst>
      <p:ext uri="{BB962C8B-B14F-4D97-AF65-F5344CB8AC3E}">
        <p14:creationId xmlns:p14="http://schemas.microsoft.com/office/powerpoint/2010/main" val="2054396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1" y="1080000"/>
          <a:ext cx="8640001" cy="3249702"/>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xmlns:p14="http://schemas.microsoft.com/office/powerpoint/2010/main" spd="slow">
    <p:wip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45130"/>
        </p:xfrm>
        <a:graphic>
          <a:graphicData uri="http://schemas.openxmlformats.org/drawingml/2006/table">
            <a:tbl>
              <a:tblPr bandRow="1">
                <a:tableStyleId>{073A0DAA-6AF3-43AB-8588-CEC1D06C72B9}</a:tableStyleId>
              </a:tblPr>
              <a:tblGrid>
                <a:gridCol w="3399692"/>
              </a:tblGrid>
              <a:tr h="71379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7"/>
            <a:ext cx="1746250" cy="2673350"/>
          </a:xfrm>
          <a:prstGeom prst="rect">
            <a:avLst/>
          </a:prstGeom>
        </p:spPr>
      </p:pic>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891583"/>
            <a:ext cx="729142" cy="546857"/>
          </a:xfrm>
          <a:prstGeom prst="rect">
            <a:avLst/>
          </a:prstGeom>
        </p:spPr>
      </p:pic>
    </p:spTree>
    <p:extLst>
      <p:ext uri="{BB962C8B-B14F-4D97-AF65-F5344CB8AC3E}">
        <p14:creationId xmlns:p14="http://schemas.microsoft.com/office/powerpoint/2010/main" val="112688641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a:t>
            </a:r>
            <a:endParaRPr lang="en-US" b="0" i="0" dirty="0"/>
          </a:p>
        </p:txBody>
      </p:sp>
      <p:sp>
        <p:nvSpPr>
          <p:cNvPr id="16" name="Rectangle 15"/>
          <p:cNvSpPr>
            <a:spLocks noChangeArrowheads="1"/>
          </p:cNvSpPr>
          <p:nvPr/>
        </p:nvSpPr>
        <p:spPr bwMode="auto">
          <a:xfrm>
            <a:off x="3203457" y="827660"/>
            <a:ext cx="4637141" cy="461665"/>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180569531"/>
              </p:ext>
            </p:extLst>
          </p:nvPr>
        </p:nvGraphicFramePr>
        <p:xfrm>
          <a:off x="252001" y="1080000"/>
          <a:ext cx="8640001" cy="3419995"/>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237482">
                <a:tc>
                  <a:txBody>
                    <a:bodyPr/>
                    <a:lstStyle/>
                    <a:p>
                      <a:endParaRPr lang="en-CA" sz="1000" dirty="0"/>
                    </a:p>
                  </a:txBody>
                  <a:tcPr marT="34290" marB="34290">
                    <a:solidFill>
                      <a:srgbClr val="3C3C3C"/>
                    </a:solidFill>
                  </a:tcPr>
                </a:tc>
                <a:tc>
                  <a:txBody>
                    <a:bodyPr/>
                    <a:lstStyle/>
                    <a:p>
                      <a:pPr algn="ctr"/>
                      <a:r>
                        <a:rPr lang="en-US" sz="1000" dirty="0" smtClean="0"/>
                        <a:t>Windows</a:t>
                      </a:r>
                      <a:endParaRPr lang="en-CA" sz="1000" dirty="0"/>
                    </a:p>
                  </a:txBody>
                  <a:tcPr marT="34290" marB="34290">
                    <a:solidFill>
                      <a:srgbClr val="3C3C3C"/>
                    </a:solidFill>
                  </a:tcPr>
                </a:tc>
                <a:tc>
                  <a:txBody>
                    <a:bodyPr/>
                    <a:lstStyle/>
                    <a:p>
                      <a:pPr algn="ctr"/>
                      <a:r>
                        <a:rPr lang="en-US" sz="1000" dirty="0" smtClean="0"/>
                        <a:t>Mac OSX</a:t>
                      </a:r>
                      <a:endParaRPr lang="en-CA" sz="1000" dirty="0"/>
                    </a:p>
                  </a:txBody>
                  <a:tcPr marT="34290" marB="34290">
                    <a:solidFill>
                      <a:srgbClr val="3C3C3C"/>
                    </a:solidFill>
                  </a:tcPr>
                </a:tc>
                <a:tc>
                  <a:txBody>
                    <a:bodyPr/>
                    <a:lstStyle/>
                    <a:p>
                      <a:pPr algn="ctr"/>
                      <a:r>
                        <a:rPr lang="en-CA" sz="1000" dirty="0" err="1" smtClean="0"/>
                        <a:t>iOS</a:t>
                      </a:r>
                      <a:endParaRPr lang="en-CA" sz="1000" dirty="0"/>
                    </a:p>
                  </a:txBody>
                  <a:tcPr marT="34290" marB="34290">
                    <a:solidFill>
                      <a:srgbClr val="3C3C3C"/>
                    </a:solidFill>
                  </a:tcPr>
                </a:tc>
                <a:tc>
                  <a:txBody>
                    <a:bodyPr/>
                    <a:lstStyle/>
                    <a:p>
                      <a:pPr algn="ctr"/>
                      <a:r>
                        <a:rPr lang="en-CA" sz="1000" dirty="0" smtClean="0"/>
                        <a:t>Android</a:t>
                      </a:r>
                      <a:endParaRPr lang="en-CA" sz="1000" dirty="0"/>
                    </a:p>
                  </a:txBody>
                  <a:tcPr marT="34290" marB="34290">
                    <a:solidFill>
                      <a:schemeClr val="accent4">
                        <a:lumMod val="50000"/>
                      </a:schemeClr>
                    </a:solidFill>
                  </a:tcPr>
                </a:tc>
              </a:tr>
              <a:tr h="237482">
                <a:tc>
                  <a:txBody>
                    <a:bodyPr/>
                    <a:lstStyle/>
                    <a:p>
                      <a:r>
                        <a:rPr lang="en-US" sz="1000" b="1" dirty="0" smtClean="0">
                          <a:solidFill>
                            <a:srgbClr val="FFFFFF"/>
                          </a:solidFill>
                        </a:rPr>
                        <a:t>IPSec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SSL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dk1"/>
                          </a:solidFill>
                        </a:rPr>
                        <a:t>Web</a:t>
                      </a:r>
                      <a:r>
                        <a:rPr lang="en-US" sz="1000" b="0" baseline="0" dirty="0" smtClean="0">
                          <a:solidFill>
                            <a:schemeClr val="dk1"/>
                          </a:solidFill>
                        </a:rPr>
                        <a:t> Mode Only</a:t>
                      </a:r>
                      <a:endParaRPr lang="en-CA" sz="1000" b="1" dirty="0" smtClean="0">
                        <a:solidFill>
                          <a:schemeClr val="accent3"/>
                        </a:solidFill>
                      </a:endParaRP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r>
              <a:tr h="237482">
                <a:tc>
                  <a:txBody>
                    <a:bodyPr/>
                    <a:lstStyle/>
                    <a:p>
                      <a:r>
                        <a:rPr lang="en-US" sz="1000" b="1" dirty="0" smtClean="0">
                          <a:solidFill>
                            <a:srgbClr val="FFFFFF"/>
                          </a:solidFill>
                        </a:rPr>
                        <a:t>2FA</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Anti-Virus</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r>
                        <a:rPr lang="en-US" sz="1000" b="1" dirty="0" smtClean="0">
                          <a:solidFill>
                            <a:srgbClr val="FFFFFF"/>
                          </a:solidFill>
                        </a:rPr>
                        <a:t>Web Filtering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WAN Optimization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olidFill>
                            <a:schemeClr val="accent3"/>
                          </a:solidFill>
                          <a:latin typeface="Zapf Dingbats"/>
                          <a:ea typeface="Zapf Dingbats"/>
                          <a:cs typeface="Zapf Dingbats"/>
                          <a:sym typeface="Zapf Dingbats"/>
                        </a:rPr>
                        <a:t>✓</a:t>
                      </a:r>
                      <a:endParaRPr lang="en-CA" sz="1000" b="1" dirty="0" smtClean="0">
                        <a:solidFill>
                          <a:schemeClr val="accent3"/>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ym typeface="Symbol"/>
                        </a:rPr>
                        <a:t>-</a:t>
                      </a:r>
                      <a:endParaRPr lang="en-CA" sz="1000" b="1" dirty="0" smtClean="0">
                        <a:solidFill>
                          <a:schemeClr val="bg1">
                            <a:lumMod val="50000"/>
                          </a:schemeClr>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r h="237482">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748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0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000" b="1" i="0"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Logging (to</a:t>
                      </a:r>
                      <a:r>
                        <a:rPr lang="en-US" sz="1000" b="1" baseline="0" dirty="0" smtClean="0">
                          <a:solidFill>
                            <a:srgbClr val="FFFFFF"/>
                          </a:solidFill>
                        </a:rPr>
                        <a:t> FMGR/FAZ</a:t>
                      </a:r>
                      <a:r>
                        <a:rPr lang="en-US" sz="1000" b="1" dirty="0" smtClean="0">
                          <a:solidFill>
                            <a:srgbClr val="FFFFFF"/>
                          </a:solidFill>
                        </a:rPr>
                        <a:t>)</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Windows AD SSO Agent</a:t>
                      </a:r>
                      <a:endParaRPr lang="en-CA"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r>
              <a:tr h="237482">
                <a:tc>
                  <a:txBody>
                    <a:bodyPr/>
                    <a:lstStyle/>
                    <a:p>
                      <a:r>
                        <a:rPr lang="en-US" sz="1000" b="1" dirty="0" smtClean="0">
                          <a:solidFill>
                            <a:srgbClr val="FFFFFF"/>
                          </a:solidFill>
                        </a:rPr>
                        <a:t>Application Firewall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332729">
                <a:tc>
                  <a:txBody>
                    <a:bodyPr/>
                    <a:lstStyle/>
                    <a:p>
                      <a:r>
                        <a:rPr lang="en-US" sz="1000" b="1" dirty="0" smtClean="0">
                          <a:solidFill>
                            <a:srgbClr val="FFFFFF"/>
                          </a:solidFill>
                        </a:rPr>
                        <a:t>Vulnerability Scanning &amp; Reporting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r>
              <a:tr h="237482">
                <a:tc>
                  <a:txBody>
                    <a:bodyPr/>
                    <a:lstStyle/>
                    <a:p>
                      <a:r>
                        <a:rPr lang="en-CA" sz="1000" b="1" dirty="0" smtClean="0">
                          <a:solidFill>
                            <a:srgbClr val="FFFFFF"/>
                          </a:solidFill>
                        </a:rPr>
                        <a:t>Custom Install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39617237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75710"/>
        </p:xfrm>
        <a:graphic>
          <a:graphicData uri="http://schemas.openxmlformats.org/drawingml/2006/table">
            <a:tbl>
              <a:tblPr bandRow="1">
                <a:tableStyleId>{073A0DAA-6AF3-43AB-8588-CEC1D06C72B9}</a:tableStyleId>
              </a:tblPr>
              <a:tblGrid>
                <a:gridCol w="3650536"/>
              </a:tblGrid>
              <a:tr h="12624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3" y="2363633"/>
            <a:ext cx="2638249" cy="1634694"/>
          </a:xfrm>
          <a:prstGeom prst="rect">
            <a:avLst/>
          </a:prstGeom>
          <a:noFill/>
          <a:ln w="9525">
            <a:noFill/>
            <a:miter lim="800000"/>
            <a:headEnd/>
            <a:tailEnd/>
          </a:ln>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Hardware One Time Password </a:t>
            </a:r>
            <a:r>
              <a:rPr lang="en-US" sz="1800" b="1" dirty="0" smtClean="0">
                <a:solidFill>
                  <a:schemeClr val="bg1"/>
                </a:solidFill>
                <a:cs typeface="Arial Narrow"/>
              </a:rPr>
              <a:t>Token</a:t>
            </a:r>
            <a:endParaRPr lang="en-US" sz="1800" b="1" dirty="0">
              <a:solidFill>
                <a:schemeClr val="bg1"/>
              </a:solidFill>
              <a:cs typeface="Arial Narrow"/>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6553705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4"/>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a:t>
            </a:r>
            <a:r>
              <a:rPr lang="en-US" sz="1800" b="1" dirty="0" smtClean="0">
                <a:solidFill>
                  <a:schemeClr val="bg1"/>
                </a:solidFill>
                <a:cs typeface="Arial Narrow"/>
              </a:rPr>
              <a:t>One </a:t>
            </a:r>
            <a:r>
              <a:rPr lang="en-US" sz="1800" b="1" dirty="0">
                <a:solidFill>
                  <a:schemeClr val="bg1"/>
                </a:solidFill>
                <a:cs typeface="Arial Narrow"/>
              </a:rPr>
              <a:t>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341143859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48480"/>
        </p:xfrm>
        <a:graphic>
          <a:graphicData uri="http://schemas.openxmlformats.org/drawingml/2006/table">
            <a:tbl>
              <a:tblPr bandRow="1">
                <a:tableStyleId>{073A0DAA-6AF3-43AB-8588-CEC1D06C72B9}</a:tableStyleId>
              </a:tblPr>
              <a:tblGrid>
                <a:gridCol w="3622842"/>
              </a:tblGrid>
              <a:tr h="6542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42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8" y="2360968"/>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4"/>
            <a:ext cx="2955800" cy="1192484"/>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111700"/>
            <a:ext cx="585216" cy="585216"/>
          </a:xfrm>
          <a:prstGeom prst="rect">
            <a:avLst/>
          </a:prstGeom>
        </p:spPr>
      </p:pic>
    </p:spTree>
    <p:extLst>
      <p:ext uri="{BB962C8B-B14F-4D97-AF65-F5344CB8AC3E}">
        <p14:creationId xmlns:p14="http://schemas.microsoft.com/office/powerpoint/2010/main" val="847827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6" name="Picture 5" descr="FWF-50E_51E+Back.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a:t>
            </a:r>
            <a:r>
              <a:rPr lang="en-US" sz="1000" b="1" dirty="0" smtClean="0"/>
              <a:t> </a:t>
            </a:r>
            <a:r>
              <a:rPr lang="en-US" sz="1000" b="1" dirty="0"/>
              <a:t>x GE RJ45 </a:t>
            </a:r>
            <a:r>
              <a:rPr lang="en-US" sz="1000" b="1" dirty="0" smtClean="0"/>
              <a:t>WAN Ports</a:t>
            </a:r>
            <a:endParaRPr lang="en-US" sz="1000" b="1" dirty="0"/>
          </a:p>
          <a:p>
            <a:pPr marL="343047" indent="-343047" defTabSz="914417">
              <a:spcBef>
                <a:spcPct val="20000"/>
              </a:spcBef>
              <a:buClr>
                <a:schemeClr val="accent6"/>
              </a:buClr>
              <a:buFont typeface="+mj-ea"/>
              <a:buAutoNum type="circleNumDbPlain"/>
            </a:pPr>
            <a:r>
              <a:rPr lang="en-US" sz="1000" b="1" dirty="0"/>
              <a:t>5</a:t>
            </a:r>
            <a:r>
              <a:rPr lang="en-US" sz="1000" b="1" dirty="0" smtClean="0"/>
              <a:t> </a:t>
            </a:r>
            <a:r>
              <a:rPr lang="en-US" sz="1000" b="1" dirty="0"/>
              <a:t>x GE RJ45 </a:t>
            </a:r>
            <a:r>
              <a:rPr lang="en-US" sz="1000" b="1" dirty="0" smtClean="0"/>
              <a:t>Ports</a:t>
            </a:r>
          </a:p>
          <a:p>
            <a:pPr marL="343047" indent="-343047" defTabSz="914417">
              <a:spcBef>
                <a:spcPct val="20000"/>
              </a:spcBef>
              <a:buClr>
                <a:schemeClr val="accent6"/>
              </a:buClr>
              <a:buFont typeface="+mj-ea"/>
              <a:buAutoNum type="circleNumDbPlain"/>
            </a:pPr>
            <a:r>
              <a:rPr lang="en-US" sz="1000" b="1" dirty="0"/>
              <a:t>WiFi Variant: 802.11a/b/g/n</a:t>
            </a:r>
          </a:p>
          <a:p>
            <a:pPr defTabSz="914417">
              <a:spcBef>
                <a:spcPct val="20000"/>
              </a:spcBef>
              <a:buClr>
                <a:schemeClr val="accent6"/>
              </a:buClr>
            </a:pPr>
            <a:endParaRPr lang="en-US" sz="1000" dirty="0"/>
          </a:p>
          <a:p>
            <a:pPr defTabSz="914417">
              <a:spcBef>
                <a:spcPct val="20000"/>
              </a:spcBef>
              <a:buClr>
                <a:schemeClr val="accent6"/>
              </a:buClr>
            </a:pPr>
            <a:endParaRPr lang="en-US" sz="1000" dirty="0"/>
          </a:p>
        </p:txBody>
      </p:sp>
      <p:sp>
        <p:nvSpPr>
          <p:cNvPr id="23" name="Oval 22"/>
          <p:cNvSpPr/>
          <p:nvPr/>
        </p:nvSpPr>
        <p:spPr bwMode="auto">
          <a:xfrm>
            <a:off x="2495296"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3508705"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0" y="204756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3" name="Picture 12"/>
          <p:cNvPicPr>
            <a:picLocks noChangeAspect="1"/>
          </p:cNvPicPr>
          <p:nvPr/>
        </p:nvPicPr>
        <p:blipFill>
          <a:blip r:embed="rId6"/>
          <a:stretch>
            <a:fillRect/>
          </a:stretch>
        </p:blipFill>
        <p:spPr>
          <a:xfrm>
            <a:off x="3841884" y="100572"/>
            <a:ext cx="533400" cy="533400"/>
          </a:xfrm>
          <a:prstGeom prst="rect">
            <a:avLst/>
          </a:prstGeom>
        </p:spPr>
      </p:pic>
      <p:pic>
        <p:nvPicPr>
          <p:cNvPr id="14" name="Picture 13"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2.5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1.8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21,000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Hacker-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0" name="TextBox 19"/>
          <p:cNvSpPr txBox="1"/>
          <p:nvPr/>
        </p:nvSpPr>
        <p:spPr>
          <a:xfrm>
            <a:off x="3629848" y="3121884"/>
            <a:ext cx="1815911" cy="1661993"/>
          </a:xfrm>
          <a:prstGeom prst="rect">
            <a:avLst/>
          </a:prstGeom>
          <a:noFill/>
        </p:spPr>
        <p:txBody>
          <a:bodyPr wrap="square" rtlCol="0">
            <a:spAutoFit/>
          </a:bodyPr>
          <a:lstStyle/>
          <a:p>
            <a:r>
              <a:rPr lang="en-US" sz="1800" b="1" dirty="0" smtClean="0">
                <a:solidFill>
                  <a:srgbClr val="000000"/>
                </a:solidFill>
              </a:rPr>
              <a:t>800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a:t>
            </a:r>
            <a:r>
              <a:rPr lang="en-US" sz="1800" b="1" dirty="0">
                <a:solidFill>
                  <a:srgbClr val="000000"/>
                </a:solidFill>
              </a:rPr>
              <a:t>Mbps</a:t>
            </a:r>
          </a:p>
          <a:p>
            <a:r>
              <a:rPr lang="en-US" sz="800" dirty="0" smtClean="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160 Mbps</a:t>
            </a:r>
          </a:p>
          <a:p>
            <a:r>
              <a:rPr lang="en-US" sz="800" dirty="0" smtClean="0">
                <a:solidFill>
                  <a:srgbClr val="7F7F7F"/>
                </a:solidFill>
              </a:rPr>
              <a:t>NGFW </a:t>
            </a:r>
            <a:r>
              <a:rPr lang="en-US" sz="800" dirty="0">
                <a:solidFill>
                  <a:srgbClr val="7F7F7F"/>
                </a:solidFill>
              </a:rPr>
              <a:t>Throughput</a:t>
            </a:r>
          </a:p>
          <a:p>
            <a:endParaRPr lang="en-US" sz="800" dirty="0">
              <a:solidFill>
                <a:srgbClr val="7F7F7F"/>
              </a:solidFill>
            </a:endParaRPr>
          </a:p>
        </p:txBody>
      </p: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9"/>
          <a:stretch>
            <a:fillRect/>
          </a:stretch>
        </p:blipFill>
        <p:spPr>
          <a:xfrm>
            <a:off x="7396792" y="4062940"/>
            <a:ext cx="505867" cy="503339"/>
          </a:xfrm>
          <a:prstGeom prst="rect">
            <a:avLst/>
          </a:prstGeom>
        </p:spPr>
      </p:pic>
      <p:pic>
        <p:nvPicPr>
          <p:cNvPr id="28" name="Picture 27"/>
          <p:cNvPicPr>
            <a:picLocks noChangeAspect="1"/>
          </p:cNvPicPr>
          <p:nvPr/>
        </p:nvPicPr>
        <p:blipFill>
          <a:blip r:embed="rId10"/>
          <a:stretch>
            <a:fillRect/>
          </a:stretch>
        </p:blipFill>
        <p:spPr>
          <a:xfrm>
            <a:off x="6703207" y="4104600"/>
            <a:ext cx="468167" cy="438533"/>
          </a:xfrm>
          <a:prstGeom prst="rect">
            <a:avLst/>
          </a:prstGeom>
        </p:spPr>
      </p:pic>
      <p:pic>
        <p:nvPicPr>
          <p:cNvPr id="29" name="Picture 28"/>
          <p:cNvPicPr>
            <a:picLocks noChangeAspect="1"/>
          </p:cNvPicPr>
          <p:nvPr/>
        </p:nvPicPr>
        <p:blipFill>
          <a:blip r:embed="rId11"/>
          <a:stretch>
            <a:fillRect/>
          </a:stretch>
        </p:blipFill>
        <p:spPr>
          <a:xfrm>
            <a:off x="8097409" y="4111844"/>
            <a:ext cx="613216" cy="427264"/>
          </a:xfrm>
          <a:prstGeom prst="rect">
            <a:avLst/>
          </a:prstGeom>
        </p:spPr>
      </p:pic>
      <p:grpSp>
        <p:nvGrpSpPr>
          <p:cNvPr id="30" name="Group 29"/>
          <p:cNvGrpSpPr/>
          <p:nvPr/>
        </p:nvGrpSpPr>
        <p:grpSpPr>
          <a:xfrm>
            <a:off x="5984936" y="4091311"/>
            <a:ext cx="482083" cy="459205"/>
            <a:chOff x="5818638" y="4203821"/>
            <a:chExt cx="467667" cy="445474"/>
          </a:xfrm>
        </p:grpSpPr>
        <p:pic>
          <p:nvPicPr>
            <p:cNvPr id="31" name="Picture 3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4" name="Rounded Rectangle 33"/>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5" name="Rounded Rectangle 34"/>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36" name="Rounded Rectangle 3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7" name="Straight Connector 3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0" name="Straight Connector 3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NGFW_sym.png"/>
          <p:cNvPicPr>
            <a:picLocks noChangeAspect="1"/>
          </p:cNvPicPr>
          <p:nvPr/>
        </p:nvPicPr>
        <p:blipFill>
          <a:blip r:embed="rId16">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6745986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4213457428"/>
              </p:ext>
            </p:extLst>
          </p:nvPr>
        </p:nvGraphicFramePr>
        <p:xfrm>
          <a:off x="252002" y="1080000"/>
          <a:ext cx="8639996" cy="3339100"/>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250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Arial"/>
                          <a:cs typeface="Arial"/>
                        </a:rPr>
                        <a:t>Sustained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Peak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175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4,000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6x GE RJ45,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6x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2x 2</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2TB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12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(mirrored)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10,</a:t>
                      </a:r>
                      <a:r>
                        <a:rPr lang="en-US" sz="1000" baseline="0" dirty="0" smtClean="0">
                          <a:latin typeface="Arial"/>
                          <a:cs typeface="Arial"/>
                        </a:rPr>
                        <a:t> 50)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1"/>
            <a:ext cx="6477000" cy="215444"/>
          </a:xfrm>
          <a:prstGeom prst="rect">
            <a:avLst/>
          </a:prstGeom>
        </p:spPr>
        <p:txBody>
          <a:bodyPr wrap="square">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xmlns:p14="http://schemas.microsoft.com/office/powerpoint/2010/main" spd="slow">
    <p:wip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xmlns:p14="http://schemas.microsoft.com/office/powerpoint/2010/main" spd="slow">
    <p:wip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7" y="1936174"/>
          <a:ext cx="4144211" cy="215661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2" y="3014275"/>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8" y="3283540"/>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4" y="3655147"/>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4457445"/>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098232"/>
            <a:ext cx="585216" cy="585216"/>
          </a:xfrm>
          <a:prstGeom prst="rect">
            <a:avLst/>
          </a:prstGeom>
        </p:spPr>
      </p:pic>
    </p:spTree>
    <p:extLst>
      <p:ext uri="{BB962C8B-B14F-4D97-AF65-F5344CB8AC3E}">
        <p14:creationId xmlns:p14="http://schemas.microsoft.com/office/powerpoint/2010/main" val="39522022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001356801"/>
              </p:ext>
            </p:extLst>
          </p:nvPr>
        </p:nvGraphicFramePr>
        <p:xfrm>
          <a:off x="251999" y="1080000"/>
          <a:ext cx="8640002" cy="2447040"/>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GB Logs/Day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Locally Hosted Security Content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r>
            </a:tbl>
          </a:graphicData>
        </a:graphic>
      </p:graphicFrame>
    </p:spTree>
    <p:extLst>
      <p:ext uri="{BB962C8B-B14F-4D97-AF65-F5344CB8AC3E}">
        <p14:creationId xmlns:p14="http://schemas.microsoft.com/office/powerpoint/2010/main" val="2228357443"/>
      </p:ext>
    </p:extLst>
  </p:cSld>
  <p:clrMapOvr>
    <a:masterClrMapping/>
  </p:clrMapOvr>
  <p:transition xmlns:p14="http://schemas.microsoft.com/office/powerpoint/2010/main" spd="slow">
    <p:wip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2"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xmlns:p14="http://schemas.microsoft.com/office/powerpoint/2010/main" spd="slow">
    <p:wip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FortiMoM</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3481" y="2142821"/>
            <a:ext cx="583200" cy="583200"/>
          </a:xfrm>
          <a:prstGeom prst="rect">
            <a:avLst/>
          </a:prstGeom>
        </p:spPr>
      </p:pic>
    </p:spTree>
    <p:extLst>
      <p:ext uri="{BB962C8B-B14F-4D97-AF65-F5344CB8AC3E}">
        <p14:creationId xmlns:p14="http://schemas.microsoft.com/office/powerpoint/2010/main" val="20600344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FortiMoM</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1373530690"/>
              </p:ext>
            </p:extLst>
          </p:nvPr>
        </p:nvGraphicFramePr>
        <p:xfrm>
          <a:off x="457200" y="1993024"/>
          <a:ext cx="3650536" cy="223017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Manager of Managers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Ability to control multiple </a:t>
                      </a:r>
                      <a:r>
                        <a:rPr lang="en-US" altLang="zh-CN" sz="900" b="0" baseline="0" dirty="0" err="1" smtClean="0">
                          <a:solidFill>
                            <a:schemeClr val="bg2">
                              <a:lumMod val="25000"/>
                            </a:schemeClr>
                          </a:solidFill>
                          <a:latin typeface="+mn-lt"/>
                          <a:ea typeface="宋体" pitchFamily="2" charset="-122"/>
                        </a:rPr>
                        <a:t>FortiManagers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r>
                        <a:rPr lang="en-US" altLang="zh-CN" sz="900" b="0" baseline="0" dirty="0" smtClean="0">
                          <a:solidFill>
                            <a:schemeClr val="bg2">
                              <a:lumMod val="25000"/>
                            </a:schemeClr>
                          </a:solidFill>
                          <a:latin typeface="+mn-lt"/>
                          <a:ea typeface="宋体" pitchFamily="2" charset="-122"/>
                        </a:rPr>
                        <a:t> for mass scale security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 top level oversight into problematic devices or current operations in progress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Holistic, logical view of objects (devices, policy packages, ADOMs, etc.) as they reside on varying </a:t>
                      </a:r>
                      <a:r>
                        <a:rPr lang="en-US" altLang="zh-CN" sz="900" b="0" baseline="0" dirty="0" err="1" smtClean="0">
                          <a:solidFill>
                            <a:schemeClr val="bg2">
                              <a:lumMod val="25000"/>
                            </a:schemeClr>
                          </a:solidFill>
                          <a:latin typeface="+mn-lt"/>
                          <a:ea typeface="宋体" pitchFamily="2" charset="-122"/>
                        </a:rPr>
                        <a:t>FortiMangers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endParaRPr lang="en-US" altLang="zh-CN" sz="900" b="0" baseline="0" dirty="0" smtClean="0">
                        <a:solidFill>
                          <a:schemeClr val="bg2">
                            <a:lumMod val="25000"/>
                          </a:schemeClr>
                        </a:solidFill>
                        <a:latin typeface="+mn-lt"/>
                        <a:ea typeface="宋体" pitchFamily="2" charset="-122"/>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Increased performance of policy push, firmware refresh and content security update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Enables migration of devices/VDOMs/ADOMs to other management consoles for improved performance or logical groupings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Instantly create (consistently named) domains which can eventually be balanced across management devices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Manager </a:t>
            </a:r>
            <a:r>
              <a:rPr lang="en-US" sz="1800" b="1" dirty="0">
                <a:solidFill>
                  <a:schemeClr val="bg1"/>
                </a:solidFill>
                <a:cs typeface="Arial Narrow"/>
              </a:rPr>
              <a:t>of managers </a:t>
            </a:r>
            <a:r>
              <a:rPr lang="en-US" sz="1800" b="1" dirty="0" smtClean="0">
                <a:solidFill>
                  <a:schemeClr val="bg1"/>
                </a:solidFill>
                <a:cs typeface="Arial Narrow"/>
              </a:rPr>
              <a:t>of </a:t>
            </a:r>
            <a:r>
              <a:rPr lang="en-US" sz="1800" b="1" dirty="0">
                <a:solidFill>
                  <a:schemeClr val="bg1"/>
                </a:solidFill>
                <a:cs typeface="Arial Narrow"/>
              </a:rPr>
              <a:t>Fortinet products to provide a </a:t>
            </a:r>
            <a:r>
              <a:rPr lang="en-US" sz="1800" b="1" dirty="0" err="1">
                <a:solidFill>
                  <a:schemeClr val="bg1"/>
                </a:solidFill>
                <a:cs typeface="Arial Narrow"/>
              </a:rPr>
              <a:t>hyperscaled</a:t>
            </a:r>
            <a:r>
              <a:rPr lang="en-US" sz="1800" b="1" dirty="0">
                <a:solidFill>
                  <a:schemeClr val="bg1"/>
                </a:solidFill>
                <a:cs typeface="Arial Narrow"/>
              </a:rPr>
              <a:t> </a:t>
            </a:r>
            <a:r>
              <a:rPr lang="en-US" sz="1800" b="1" dirty="0" smtClean="0">
                <a:solidFill>
                  <a:schemeClr val="bg1"/>
                </a:solidFill>
                <a:cs typeface="Arial Narrow"/>
              </a:rPr>
              <a:t>solution.</a:t>
            </a:r>
            <a:endParaRPr lang="en-US" sz="1800" b="1" dirty="0">
              <a:solidFill>
                <a:schemeClr val="bg1"/>
              </a:solidFill>
              <a:cs typeface="Arial Narrow"/>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0482" y="1110576"/>
            <a:ext cx="583200" cy="5832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23481" y="1928808"/>
            <a:ext cx="4306099" cy="2411690"/>
          </a:xfrm>
          <a:prstGeom prst="rect">
            <a:avLst/>
          </a:prstGeom>
        </p:spPr>
      </p:pic>
    </p:spTree>
    <p:extLst>
      <p:ext uri="{BB962C8B-B14F-4D97-AF65-F5344CB8AC3E}">
        <p14:creationId xmlns:p14="http://schemas.microsoft.com/office/powerpoint/2010/main" val="3027296971"/>
      </p:ext>
    </p:extLst>
  </p:cSld>
  <p:clrMapOvr>
    <a:masterClrMapping/>
  </p:clrMapOvr>
  <p:transition xmlns:p14="http://schemas.microsoft.com/office/powerpoint/2010/main">
    <p:wipe dir="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6"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7999" y="1112843"/>
            <a:ext cx="584073" cy="584073"/>
          </a:xfrm>
          <a:prstGeom prst="rect">
            <a:avLst/>
          </a:prstGeom>
        </p:spPr>
      </p:pic>
      <p:pic>
        <p:nvPicPr>
          <p:cNvPr id="32" name="Picture 31"/>
          <p:cNvPicPr>
            <a:picLocks noChangeAspect="1"/>
          </p:cNvPicPr>
          <p:nvPr/>
        </p:nvPicPr>
        <p:blipFill>
          <a:blip r:embed="rId3"/>
          <a:stretch>
            <a:fillRect/>
          </a:stretch>
        </p:blipFill>
        <p:spPr>
          <a:xfrm>
            <a:off x="3791185"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xmlns:p14="http://schemas.microsoft.com/office/powerpoint/2010/mai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pic>
        <p:nvPicPr>
          <p:cNvPr id="13" name="Picture 12"/>
          <p:cNvPicPr>
            <a:picLocks noChangeAspect="1"/>
          </p:cNvPicPr>
          <p:nvPr/>
        </p:nvPicPr>
        <p:blipFill>
          <a:blip r:embed="rId2"/>
          <a:stretch>
            <a:fillRect/>
          </a:stretch>
        </p:blipFill>
        <p:spPr>
          <a:xfrm>
            <a:off x="3841884" y="100572"/>
            <a:ext cx="533400" cy="533400"/>
          </a:xfrm>
          <a:prstGeom prst="rect">
            <a:avLst/>
          </a:prstGeom>
        </p:spPr>
      </p:pic>
      <p:pic>
        <p:nvPicPr>
          <p:cNvPr id="14" name="Picture 13" descr="Firewall-Sym-D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2.5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1.8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21,000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Hacker-Dk.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0" name="TextBox 19"/>
          <p:cNvSpPr txBox="1"/>
          <p:nvPr/>
        </p:nvSpPr>
        <p:spPr>
          <a:xfrm>
            <a:off x="3629848" y="3121884"/>
            <a:ext cx="1775271" cy="1661993"/>
          </a:xfrm>
          <a:prstGeom prst="rect">
            <a:avLst/>
          </a:prstGeom>
          <a:noFill/>
        </p:spPr>
        <p:txBody>
          <a:bodyPr wrap="square" rtlCol="0">
            <a:spAutoFit/>
          </a:bodyPr>
          <a:lstStyle/>
          <a:p>
            <a:r>
              <a:rPr lang="en-US" sz="1800" b="1" dirty="0" smtClean="0">
                <a:solidFill>
                  <a:srgbClr val="000000"/>
                </a:solidFill>
              </a:rPr>
              <a:t>800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a:t>
            </a:r>
            <a:r>
              <a:rPr lang="en-US" sz="1800" b="1" dirty="0">
                <a:solidFill>
                  <a:srgbClr val="000000"/>
                </a:solidFill>
              </a:rPr>
              <a:t>Mbps</a:t>
            </a:r>
          </a:p>
          <a:p>
            <a:r>
              <a:rPr lang="en-US" sz="800" dirty="0">
                <a:solidFill>
                  <a:srgbClr val="7F7F7F"/>
                </a:solidFill>
              </a:rPr>
              <a:t>SSL Inspection (IPS) </a:t>
            </a:r>
            <a:r>
              <a:rPr lang="en-US" sz="800" dirty="0" smtClean="0">
                <a:solidFill>
                  <a:srgbClr val="7F7F7F"/>
                </a:solidFill>
              </a:rPr>
              <a:t>Throughput</a:t>
            </a:r>
          </a:p>
          <a:p>
            <a:endParaRPr lang="en-US" sz="800" dirty="0" smtClean="0">
              <a:solidFill>
                <a:srgbClr val="7F7F7F"/>
              </a:solidFill>
            </a:endParaRPr>
          </a:p>
          <a:p>
            <a:r>
              <a:rPr lang="en-US" sz="1800" b="1" dirty="0" smtClean="0">
                <a:solidFill>
                  <a:srgbClr val="000000"/>
                </a:solidFill>
              </a:rPr>
              <a:t>160 </a:t>
            </a:r>
            <a:r>
              <a:rPr lang="en-US" sz="1800" b="1" dirty="0">
                <a:solidFill>
                  <a:srgbClr val="000000"/>
                </a:solidFill>
              </a:rPr>
              <a:t>Mbps</a:t>
            </a:r>
          </a:p>
          <a:p>
            <a:r>
              <a:rPr lang="en-US" sz="800" dirty="0">
                <a:solidFill>
                  <a:srgbClr val="7F7F7F"/>
                </a:solidFill>
              </a:rPr>
              <a:t>NGFW Throughput</a:t>
            </a:r>
          </a:p>
          <a:p>
            <a:endParaRPr lang="en-US" sz="800" dirty="0">
              <a:solidFill>
                <a:srgbClr val="7F7F7F"/>
              </a:solidFill>
            </a:endParaRPr>
          </a:p>
        </p:txBody>
      </p: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5"/>
          <a:stretch>
            <a:fillRect/>
          </a:stretch>
        </p:blipFill>
        <p:spPr>
          <a:xfrm>
            <a:off x="7396792" y="4062940"/>
            <a:ext cx="505867" cy="503339"/>
          </a:xfrm>
          <a:prstGeom prst="rect">
            <a:avLst/>
          </a:prstGeom>
        </p:spPr>
      </p:pic>
      <p:pic>
        <p:nvPicPr>
          <p:cNvPr id="28" name="Picture 27"/>
          <p:cNvPicPr>
            <a:picLocks noChangeAspect="1"/>
          </p:cNvPicPr>
          <p:nvPr/>
        </p:nvPicPr>
        <p:blipFill>
          <a:blip r:embed="rId6"/>
          <a:stretch>
            <a:fillRect/>
          </a:stretch>
        </p:blipFill>
        <p:spPr>
          <a:xfrm>
            <a:off x="6703207" y="4104600"/>
            <a:ext cx="468167" cy="438533"/>
          </a:xfrm>
          <a:prstGeom prst="rect">
            <a:avLst/>
          </a:prstGeom>
        </p:spPr>
      </p:pic>
      <p:pic>
        <p:nvPicPr>
          <p:cNvPr id="29" name="Picture 28"/>
          <p:cNvPicPr>
            <a:picLocks noChangeAspect="1"/>
          </p:cNvPicPr>
          <p:nvPr/>
        </p:nvPicPr>
        <p:blipFill>
          <a:blip r:embed="rId7"/>
          <a:stretch>
            <a:fillRect/>
          </a:stretch>
        </p:blipFill>
        <p:spPr>
          <a:xfrm>
            <a:off x="8097409" y="4111844"/>
            <a:ext cx="613216" cy="427264"/>
          </a:xfrm>
          <a:prstGeom prst="rect">
            <a:avLst/>
          </a:prstGeom>
        </p:spPr>
      </p:pic>
      <p:grpSp>
        <p:nvGrpSpPr>
          <p:cNvPr id="30" name="Group 29"/>
          <p:cNvGrpSpPr/>
          <p:nvPr/>
        </p:nvGrpSpPr>
        <p:grpSpPr>
          <a:xfrm>
            <a:off x="5984936" y="4091311"/>
            <a:ext cx="482083" cy="459205"/>
            <a:chOff x="5818638" y="4203821"/>
            <a:chExt cx="467667" cy="445474"/>
          </a:xfrm>
        </p:grpSpPr>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9"/>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4" name="Rounded Rectangle 33"/>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5" name="Rounded Rectangle 34"/>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36" name="Rounded Rectangle 3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7" name="Straight Connector 3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9" name="Picture 38"/>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40" name="Picture 39" descr="FG-50E_51E+Front.pdf"/>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WAN Ports</a:t>
            </a:r>
          </a:p>
          <a:p>
            <a:pPr marL="343047" indent="-343047" defTabSz="914417">
              <a:spcBef>
                <a:spcPct val="20000"/>
              </a:spcBef>
              <a:buClr>
                <a:schemeClr val="accent6"/>
              </a:buClr>
              <a:buFont typeface="+mj-ea"/>
              <a:buAutoNum type="circleNumDbPlain"/>
            </a:pPr>
            <a:r>
              <a:rPr lang="en-US" sz="1000" b="1" dirty="0"/>
              <a:t>5 x GE RJ45 Ports</a:t>
            </a:r>
          </a:p>
          <a:p>
            <a:pPr marL="343047" indent="-343047" defTabSz="914417">
              <a:spcBef>
                <a:spcPct val="20000"/>
              </a:spcBef>
              <a:buClr>
                <a:schemeClr val="accent6"/>
              </a:buClr>
              <a:buFont typeface="+mj-ea"/>
              <a:buAutoNum type="circleNumDbPlain"/>
            </a:pPr>
            <a:r>
              <a:rPr lang="en-US" sz="1000" b="1" dirty="0" smtClean="0"/>
              <a:t>WiFi </a:t>
            </a:r>
            <a:r>
              <a:rPr lang="en-US" sz="1000" b="1" dirty="0"/>
              <a:t>Variant: 802.11a/b/g/n</a:t>
            </a:r>
          </a:p>
          <a:p>
            <a:pPr defTabSz="914417">
              <a:spcBef>
                <a:spcPct val="20000"/>
              </a:spcBef>
              <a:buClr>
                <a:schemeClr val="accent6"/>
              </a:buClr>
            </a:pPr>
            <a:endParaRPr lang="en-US" sz="1000" dirty="0"/>
          </a:p>
          <a:p>
            <a:pPr defTabSz="914417">
              <a:spcBef>
                <a:spcPct val="20000"/>
              </a:spcBef>
              <a:buClr>
                <a:schemeClr val="accent6"/>
              </a:buClr>
            </a:pPr>
            <a:endParaRPr lang="en-US" sz="1000" dirty="0"/>
          </a:p>
        </p:txBody>
      </p:sp>
      <p:sp>
        <p:nvSpPr>
          <p:cNvPr id="44" name="Oval 43"/>
          <p:cNvSpPr/>
          <p:nvPr/>
        </p:nvSpPr>
        <p:spPr bwMode="auto">
          <a:xfrm>
            <a:off x="2495296"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5" name="Oval 44"/>
          <p:cNvSpPr/>
          <p:nvPr/>
        </p:nvSpPr>
        <p:spPr bwMode="auto">
          <a:xfrm>
            <a:off x="3508705" y="246563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7" name="Picture 46" descr="WiFi-a-b-g-n.png"/>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48" name="Oval 47"/>
          <p:cNvSpPr/>
          <p:nvPr/>
        </p:nvSpPr>
        <p:spPr bwMode="auto">
          <a:xfrm>
            <a:off x="4447200" y="204756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49" name="Picture 48" descr="Storage-32GB.png"/>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189612" y="2297091"/>
            <a:ext cx="371646" cy="547200"/>
          </a:xfrm>
          <a:prstGeom prst="rect">
            <a:avLst/>
          </a:prstGeom>
        </p:spPr>
      </p:pic>
      <p:cxnSp>
        <p:nvCxnSpPr>
          <p:cNvPr id="50" name="Straight Connector 4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1" name="Picture 50"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54897987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xmlns:p14="http://schemas.microsoft.com/office/powerpoint/2010/main">
    <p:wipe dir="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19" y="2133526"/>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5"/>
          <a:ext cx="3650536" cy="2697629"/>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69"/>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00082"/>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Threat Protection solution designed to identify </a:t>
            </a:r>
            <a:r>
              <a:rPr lang="en-US" sz="1800" b="1" dirty="0" smtClean="0">
                <a:solidFill>
                  <a:schemeClr val="bg1"/>
                </a:solidFill>
                <a:cs typeface="Arial Narrow"/>
              </a:rPr>
              <a:t>and </a:t>
            </a:r>
            <a:r>
              <a:rPr lang="en-US" sz="18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spTree>
    <p:extLst>
      <p:ext uri="{BB962C8B-B14F-4D97-AF65-F5344CB8AC3E}">
        <p14:creationId xmlns:p14="http://schemas.microsoft.com/office/powerpoint/2010/main" val="150109198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987993482"/>
              </p:ext>
            </p:extLst>
          </p:nvPr>
        </p:nvGraphicFramePr>
        <p:xfrm>
          <a:off x="252002" y="1080000"/>
          <a:ext cx="8639999" cy="2077536"/>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244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a:t>
                      </a:r>
                    </a:p>
                  </a:txBody>
                  <a:tcPr marT="34290" marB="34290" anchor="ctr">
                    <a:solidFill>
                      <a:srgbClr val="C9C9C9"/>
                    </a:solidFill>
                  </a:tcPr>
                </a:tc>
                <a:tc>
                  <a:txBody>
                    <a:bodyPr/>
                    <a:lstStyle/>
                    <a:p>
                      <a:pPr algn="ctr"/>
                      <a:r>
                        <a:rPr lang="en-US" sz="1000" noProof="0" smtClean="0"/>
                        <a:t>22</a:t>
                      </a:r>
                      <a:endParaRPr lang="en-US" sz="1000" noProof="0"/>
                    </a:p>
                  </a:txBody>
                  <a:tcPr marT="34290" marB="34290"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 </a:t>
                      </a:r>
                      <a:r>
                        <a:rPr lang="en-US" sz="1000" b="1" baseline="0" noProof="0" smtClean="0">
                          <a:solidFill>
                            <a:srgbClr val="FFFFFF"/>
                          </a:solidFill>
                          <a:latin typeface="+mn-lt"/>
                          <a:cs typeface="Arial"/>
                        </a:rPr>
                        <a:t>(Win7, 64-bit)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2</a:t>
                      </a:r>
                    </a:p>
                  </a:txBody>
                  <a:tcPr marT="34290" marB="34290" anchor="ctr">
                    <a:solidFill>
                      <a:srgbClr val="E4E4E4"/>
                    </a:solidFill>
                  </a:tcPr>
                </a:tc>
                <a:tc>
                  <a:txBody>
                    <a:bodyPr/>
                    <a:lstStyle/>
                    <a:p>
                      <a:pPr algn="ctr"/>
                      <a:r>
                        <a:rPr lang="en-US" sz="1000" noProof="0" smtClean="0"/>
                        <a:t>6</a:t>
                      </a:r>
                      <a:endParaRPr lang="en-US" sz="1000" noProof="0"/>
                    </a:p>
                  </a:txBody>
                  <a:tcPr marT="34290" marB="34290" anchor="ctr">
                    <a:solidFill>
                      <a:srgbClr val="E4E4E4"/>
                    </a:solidFill>
                  </a:tcPr>
                </a:tc>
                <a:tc vMerge="1">
                  <a:txBody>
                    <a:bodyPr/>
                    <a:lstStyle/>
                    <a:p>
                      <a:pPr algn="ctr"/>
                      <a:endParaRPr lang="en-US" sz="1300" noProof="0" dirty="0"/>
                    </a:p>
                  </a:txBody>
                  <a:tcPr anchor="ctr">
                    <a:solidFill>
                      <a:srgbClr val="E4E4E4"/>
                    </a:solidFill>
                  </a:tcPr>
                </a:tc>
              </a:tr>
              <a:tr h="365760">
                <a:tc>
                  <a:txBody>
                    <a:bodyPr/>
                    <a:lstStyle/>
                    <a:p>
                      <a:r>
                        <a:rPr lang="en-US" sz="1000" b="1" noProof="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Tree>
    <p:extLst>
      <p:ext uri="{BB962C8B-B14F-4D97-AF65-F5344CB8AC3E}">
        <p14:creationId xmlns:p14="http://schemas.microsoft.com/office/powerpoint/2010/main" val="3866267346"/>
      </p:ext>
    </p:extLst>
  </p:cSld>
  <p:clrMapOvr>
    <a:masterClrMapping/>
  </p:clrMapOvr>
  <p:transition xmlns:p14="http://schemas.microsoft.com/office/powerpoint/2010/mai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353716983"/>
              </p:ext>
            </p:extLst>
          </p:nvPr>
        </p:nvGraphicFramePr>
        <p:xfrm>
          <a:off x="252001" y="955599"/>
          <a:ext cx="8640000" cy="3693675"/>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0767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15265">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1936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15265">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Limited on FortiCloud Portal, Partial</a:t>
                      </a:r>
                      <a:r>
                        <a:rPr lang="en-US" sz="900" baseline="0" noProof="0" dirty="0" smtClean="0"/>
                        <a:t> d</a:t>
                      </a:r>
                      <a:r>
                        <a:rPr lang="en-US" sz="900" noProof="0" dirty="0" smtClean="0"/>
                        <a:t>etails on FGT(*V5.2.3+)</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5444"/>
          </a:xfrm>
          <a:prstGeom prst="rect">
            <a:avLst/>
          </a:prstGeom>
          <a:noFill/>
        </p:spPr>
        <p:txBody>
          <a:bodyPr wrap="square" rtlCol="0">
            <a:spAutoFit/>
          </a:bodyPr>
          <a:lstStyle/>
          <a:p>
            <a:pPr algn="r"/>
            <a:r>
              <a:rPr lang="en-US" sz="800" dirty="0" smtClean="0"/>
              <a:t>*roadmap, may subject to changes</a:t>
            </a:r>
            <a:endParaRPr lang="en-US" sz="800" dirty="0"/>
          </a:p>
        </p:txBody>
      </p:sp>
    </p:spTree>
    <p:extLst>
      <p:ext uri="{BB962C8B-B14F-4D97-AF65-F5344CB8AC3E}">
        <p14:creationId xmlns:p14="http://schemas.microsoft.com/office/powerpoint/2010/main" val="587241366"/>
      </p:ext>
    </p:extLst>
  </p:cSld>
  <p:clrMapOvr>
    <a:masterClrMapping/>
  </p:clrMapOvr>
  <p:transition xmlns:p14="http://schemas.microsoft.com/office/powerpoint/2010/main" spd="slow">
    <p:wip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7"/>
          <a:ext cx="3650536" cy="2371595"/>
        </p:xfrm>
        <a:graphic>
          <a:graphicData uri="http://schemas.openxmlformats.org/drawingml/2006/table">
            <a:tbl>
              <a:tblPr bandRow="1">
                <a:tableStyleId>{073A0DAA-6AF3-43AB-8588-CEC1D06C72B9}</a:tableStyleId>
              </a:tblPr>
              <a:tblGrid>
                <a:gridCol w="3650536"/>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5" y="2232744"/>
            <a:ext cx="4092835" cy="2279179"/>
            <a:chOff x="3969304" y="1800039"/>
            <a:chExt cx="5174697" cy="2881636"/>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spTree>
    <p:extLst>
      <p:ext uri="{BB962C8B-B14F-4D97-AF65-F5344CB8AC3E}">
        <p14:creationId xmlns:p14="http://schemas.microsoft.com/office/powerpoint/2010/main" val="316712090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8775394"/>
              </p:ext>
            </p:extLst>
          </p:nvPr>
        </p:nvGraphicFramePr>
        <p:xfrm>
          <a:off x="252001" y="1080000"/>
          <a:ext cx="8640001" cy="2575288"/>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0"/>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807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7"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pic>
        <p:nvPicPr>
          <p:cNvPr id="2" name="Picture 1"/>
          <p:cNvPicPr>
            <a:picLocks noChangeAspect="1"/>
          </p:cNvPicPr>
          <p:nvPr/>
        </p:nvPicPr>
        <p:blipFill>
          <a:blip r:embed="rId2"/>
          <a:stretch>
            <a:fillRect/>
          </a:stretch>
        </p:blipFill>
        <p:spPr>
          <a:xfrm>
            <a:off x="1213803" y="1129030"/>
            <a:ext cx="3360420" cy="1537335"/>
          </a:xfrm>
          <a:prstGeom prst="rect">
            <a:avLst/>
          </a:prstGeom>
        </p:spPr>
      </p:pic>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a:t>
            </a:r>
            <a:r>
              <a:rPr lang="en-US" sz="1000" b="1" dirty="0" smtClean="0"/>
              <a:t>RJ45 WAN </a:t>
            </a:r>
            <a:r>
              <a:rPr lang="en-US" sz="1000" b="1" dirty="0"/>
              <a:t>Ports</a:t>
            </a:r>
          </a:p>
          <a:p>
            <a:pPr marL="343047" indent="-343047" defTabSz="914417">
              <a:spcBef>
                <a:spcPct val="20000"/>
              </a:spcBef>
              <a:buClr>
                <a:schemeClr val="accent6"/>
              </a:buClr>
              <a:buFont typeface="+mj-ea"/>
              <a:buAutoNum type="circleNumDbPlain"/>
            </a:pPr>
            <a:r>
              <a:rPr lang="en-US" sz="1000" b="1" dirty="0"/>
              <a:t>1x GE </a:t>
            </a:r>
            <a:r>
              <a:rPr lang="en-US" sz="1000" b="1" dirty="0" smtClean="0"/>
              <a:t>RJ45 DMZ Port</a:t>
            </a:r>
            <a:endParaRPr lang="en-US" sz="1000" b="1" dirty="0"/>
          </a:p>
          <a:p>
            <a:pPr marL="343047" indent="-343047" defTabSz="914417">
              <a:spcBef>
                <a:spcPct val="20000"/>
              </a:spcBef>
              <a:buClr>
                <a:schemeClr val="accent6"/>
              </a:buClr>
              <a:buFont typeface="+mj-ea"/>
              <a:buAutoNum type="circleNumDbPlain"/>
            </a:pPr>
            <a:r>
              <a:rPr lang="en-US" sz="1000" b="1" dirty="0"/>
              <a:t>7x GE </a:t>
            </a:r>
            <a:r>
              <a:rPr lang="en-US" sz="1000" b="1" dirty="0" smtClean="0"/>
              <a:t>RJ45 Ports</a:t>
            </a:r>
            <a:endParaRPr lang="en-US" sz="1000" b="1" dirty="0"/>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a:p>
            <a:pPr defTabSz="914417">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16" name="Oval 15"/>
          <p:cNvSpPr/>
          <p:nvPr/>
        </p:nvSpPr>
        <p:spPr bwMode="auto">
          <a:xfrm>
            <a:off x="3559887"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2235272"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2581822"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4301192" y="19759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8" name="Picture 17"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1" name="TextBox 20"/>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500,000</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8" y="3121884"/>
            <a:ext cx="1785431" cy="1661993"/>
          </a:xfrm>
          <a:prstGeom prst="rect">
            <a:avLst/>
          </a:prstGeom>
          <a:noFill/>
        </p:spPr>
        <p:txBody>
          <a:bodyPr wrap="square" rtlCol="0">
            <a:spAutoFit/>
          </a:bodyPr>
          <a:lstStyle/>
          <a:p>
            <a:r>
              <a:rPr lang="en-US" sz="1800" b="1" dirty="0" smtClean="0">
                <a:solidFill>
                  <a:srgbClr val="000000"/>
                </a:solidFill>
              </a:rPr>
              <a:t>200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32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 Mbps</a:t>
            </a:r>
          </a:p>
          <a:p>
            <a:r>
              <a:rPr lang="en-US" sz="800" dirty="0" smtClean="0">
                <a:solidFill>
                  <a:srgbClr val="7F7F7F"/>
                </a:solidFill>
              </a:rPr>
              <a:t>NGFW </a:t>
            </a:r>
            <a:r>
              <a:rPr lang="en-US" sz="800" dirty="0">
                <a:solidFill>
                  <a:srgbClr val="7F7F7F"/>
                </a:solidFill>
              </a:rPr>
              <a:t>Throughput</a:t>
            </a:r>
          </a:p>
          <a:p>
            <a:endParaRPr lang="en-US" sz="800" dirty="0">
              <a:solidFill>
                <a:srgbClr val="7F7F7F"/>
              </a:solidFill>
            </a:endParaRPr>
          </a:p>
        </p:txBody>
      </p: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9"/>
          <a:stretch>
            <a:fillRect/>
          </a:stretch>
        </p:blipFill>
        <p:spPr>
          <a:xfrm>
            <a:off x="7396792" y="4062940"/>
            <a:ext cx="505867" cy="503339"/>
          </a:xfrm>
          <a:prstGeom prst="rect">
            <a:avLst/>
          </a:prstGeom>
        </p:spPr>
      </p:pic>
      <p:pic>
        <p:nvPicPr>
          <p:cNvPr id="28" name="Picture 27"/>
          <p:cNvPicPr>
            <a:picLocks noChangeAspect="1"/>
          </p:cNvPicPr>
          <p:nvPr/>
        </p:nvPicPr>
        <p:blipFill>
          <a:blip r:embed="rId10"/>
          <a:stretch>
            <a:fillRect/>
          </a:stretch>
        </p:blipFill>
        <p:spPr>
          <a:xfrm>
            <a:off x="6703207" y="4104600"/>
            <a:ext cx="468167" cy="438533"/>
          </a:xfrm>
          <a:prstGeom prst="rect">
            <a:avLst/>
          </a:prstGeom>
        </p:spPr>
      </p:pic>
      <p:pic>
        <p:nvPicPr>
          <p:cNvPr id="29" name="Picture 28"/>
          <p:cNvPicPr>
            <a:picLocks noChangeAspect="1"/>
          </p:cNvPicPr>
          <p:nvPr/>
        </p:nvPicPr>
        <p:blipFill>
          <a:blip r:embed="rId11"/>
          <a:stretch>
            <a:fillRect/>
          </a:stretch>
        </p:blipFill>
        <p:spPr>
          <a:xfrm>
            <a:off x="8097409" y="4111844"/>
            <a:ext cx="613216" cy="427264"/>
          </a:xfrm>
          <a:prstGeom prst="rect">
            <a:avLst/>
          </a:prstGeom>
        </p:spPr>
      </p:pic>
      <p:grpSp>
        <p:nvGrpSpPr>
          <p:cNvPr id="30" name="Group 29"/>
          <p:cNvGrpSpPr/>
          <p:nvPr/>
        </p:nvGrpSpPr>
        <p:grpSpPr>
          <a:xfrm>
            <a:off x="5984936" y="4091311"/>
            <a:ext cx="482083" cy="459205"/>
            <a:chOff x="5818638" y="4203821"/>
            <a:chExt cx="467667" cy="445474"/>
          </a:xfrm>
        </p:grpSpPr>
        <p:pic>
          <p:nvPicPr>
            <p:cNvPr id="31" name="Picture 3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4" name="Rounded Rectangle 33"/>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5" name="Rounded Rectangle 34"/>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36" name="Rounded Rectangle 3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7" name="Straight Connector 3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0" name="Straight Connector 3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NGFW_sym.png"/>
          <p:cNvPicPr>
            <a:picLocks noChangeAspect="1"/>
          </p:cNvPicPr>
          <p:nvPr/>
        </p:nvPicPr>
        <p:blipFill>
          <a:blip r:embed="rId16">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525218545"/>
      </p:ext>
    </p:extLst>
  </p:cSld>
  <p:clrMapOvr>
    <a:masterClrMapping/>
  </p:clrMapOvr>
  <p:transition xmlns:p14="http://schemas.microsoft.com/office/powerpoint/2010/main" spd="slow">
    <p:wip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09770"/>
        </p:xfrm>
        <a:graphic>
          <a:graphicData uri="http://schemas.openxmlformats.org/drawingml/2006/table">
            <a:tbl>
              <a:tblPr bandRow="1">
                <a:tableStyleId>{073A0DAA-6AF3-43AB-8588-CEC1D06C72B9}</a:tableStyleId>
              </a:tblPr>
              <a:tblGrid>
                <a:gridCol w="3399692"/>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2"/>
            <a:ext cx="4284580" cy="2302052"/>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2117551"/>
              <a:ext cx="1866901" cy="276998"/>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753666"/>
              <a:chOff x="1257418" y="2104006"/>
              <a:chExt cx="1825087" cy="1227035"/>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6"/>
                <a:ext cx="883218" cy="651415"/>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2"/>
              <a:ext cx="1679575" cy="754856"/>
              <a:chOff x="1349434" y="4438889"/>
              <a:chExt cx="1825087" cy="1227035"/>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6"/>
                <a:ext cx="883218" cy="6503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spTree>
    <p:extLst>
      <p:ext uri="{BB962C8B-B14F-4D97-AF65-F5344CB8AC3E}">
        <p14:creationId xmlns:p14="http://schemas.microsoft.com/office/powerpoint/2010/main" val="71136152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353217607"/>
              </p:ext>
            </p:extLst>
          </p:nvPr>
        </p:nvGraphicFramePr>
        <p:xfrm>
          <a:off x="252000" y="1080000"/>
          <a:ext cx="8640000" cy="2404550"/>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6576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Gbps</a:t>
                      </a:r>
                    </a:p>
                  </a:txBody>
                  <a:tcPr marT="34290" marB="34290" anchor="ctr">
                    <a:solidFill>
                      <a:schemeClr val="accent4">
                        <a:lumMod val="40000"/>
                        <a:lumOff val="60000"/>
                      </a:schemeClr>
                    </a:solidFill>
                  </a:tcPr>
                </a:tc>
                <a:tc>
                  <a:txBody>
                    <a:bodyPr/>
                    <a:lstStyle/>
                    <a:p>
                      <a:pPr algn="ctr"/>
                      <a:r>
                        <a:rPr lang="en-US" sz="1000" dirty="0" smtClean="0"/>
                        <a:t>4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8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Gbps</a:t>
                      </a: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36576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81153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2"/>
          <a:ext cx="3650536" cy="244587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2"/>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221549"/>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a:t>
            </a:r>
            <a:r>
              <a:rPr lang="en-US" sz="1800" b="1" dirty="0" smtClean="0">
                <a:solidFill>
                  <a:schemeClr val="bg1"/>
                </a:solidFill>
                <a:cs typeface="Arial Narrow"/>
              </a:rPr>
              <a:t>anti-spam </a:t>
            </a:r>
            <a:r>
              <a:rPr lang="en-US" sz="1800" b="1" dirty="0">
                <a:solidFill>
                  <a:schemeClr val="bg1"/>
                </a:solidFill>
                <a:cs typeface="Arial Narrow"/>
              </a:rPr>
              <a:t>and antivirus filtering </a:t>
            </a:r>
            <a:r>
              <a:rPr lang="en-US" sz="1800" b="1" dirty="0" smtClean="0">
                <a:solidFill>
                  <a:schemeClr val="bg1"/>
                </a:solidFill>
                <a:cs typeface="Arial Narrow"/>
              </a:rPr>
              <a:t>solution, </a:t>
            </a:r>
            <a:r>
              <a:rPr lang="en-US" sz="18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spTree>
    <p:extLst>
      <p:ext uri="{BB962C8B-B14F-4D97-AF65-F5344CB8AC3E}">
        <p14:creationId xmlns:p14="http://schemas.microsoft.com/office/powerpoint/2010/main" val="37521857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2771111"/>
              </p:ext>
            </p:extLst>
          </p:nvPr>
        </p:nvGraphicFramePr>
        <p:xfrm>
          <a:off x="252000" y="1080000"/>
          <a:ext cx="8640000" cy="295189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FML-200E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FML-400E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157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61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126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1x 1TB</a:t>
                      </a:r>
                    </a:p>
                  </a:txBody>
                  <a:tcPr marT="34290" marB="34290" anchor="ctr">
                    <a:solidFill>
                      <a:srgbClr val="C9C9C9"/>
                    </a:solidFill>
                  </a:tcPr>
                </a:tc>
                <a:tc>
                  <a:txBody>
                    <a:bodyPr/>
                    <a:lstStyle/>
                    <a:p>
                      <a:pPr algn="ctr"/>
                      <a:r>
                        <a:rPr lang="en-US" sz="1000" dirty="0" smtClean="0">
                          <a:latin typeface="Arial"/>
                          <a:cs typeface="Arial"/>
                        </a:rPr>
                        <a:t>2x 1TB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1RU</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xmlns:p14="http://schemas.microsoft.com/office/powerpoint/2010/main" spd="slow">
    <p:wip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831837767"/>
              </p:ext>
            </p:extLst>
          </p:nvPr>
        </p:nvGraphicFramePr>
        <p:xfrm>
          <a:off x="252000" y="1080000"/>
          <a:ext cx="8640000" cy="3097324"/>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r>
            </a:tbl>
          </a:graphicData>
        </a:graphic>
      </p:graphicFrame>
      <p:sp>
        <p:nvSpPr>
          <p:cNvPr id="7" name="TextBox 6"/>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xmlns:p14="http://schemas.microsoft.com/office/powerpoint/2010/main" spd="slow">
    <p:wipe/>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0"/>
          <a:ext cx="3650536" cy="2156609"/>
        </p:xfrm>
        <a:graphic>
          <a:graphicData uri="http://schemas.openxmlformats.org/drawingml/2006/table">
            <a:tbl>
              <a:tblPr bandRow="1">
                <a:tableStyleId>{073A0DAA-6AF3-43AB-8588-CEC1D06C72B9}</a:tableStyleId>
              </a:tblPr>
              <a:tblGrid>
                <a:gridCol w="3650536"/>
              </a:tblGrid>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6" y="1963696"/>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848685"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017487"/>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3611928"/>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spTree>
    <p:extLst>
      <p:ext uri="{BB962C8B-B14F-4D97-AF65-F5344CB8AC3E}">
        <p14:creationId xmlns:p14="http://schemas.microsoft.com/office/powerpoint/2010/main" val="7639128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194433588"/>
              </p:ext>
            </p:extLst>
          </p:nvPr>
        </p:nvGraphicFramePr>
        <p:xfrm>
          <a:off x="252001" y="1080000"/>
          <a:ext cx="8639998" cy="2058168"/>
        </p:xfrm>
        <a:graphic>
          <a:graphicData uri="http://schemas.openxmlformats.org/drawingml/2006/table">
            <a:tbl>
              <a:tblPr firstRow="1" bandRow="1">
                <a:effectLst/>
                <a:tableStyleId>{073A0DAA-6AF3-43AB-8588-CEC1D06C72B9}</a:tableStyleId>
              </a:tblPr>
              <a:tblGrid>
                <a:gridCol w="2174353"/>
                <a:gridCol w="1293129"/>
                <a:gridCol w="1293129"/>
                <a:gridCol w="1293129"/>
                <a:gridCol w="1293129"/>
                <a:gridCol w="129312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xmlns:p14="http://schemas.microsoft.com/office/powerpoint/2010/main" spd="slow">
    <p:wip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0"/>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xmlns:p14="http://schemas.microsoft.com/office/powerpoint/2010/mai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pSp>
        <p:nvGrpSpPr>
          <p:cNvPr id="2" name="Group 1"/>
          <p:cNvGrpSpPr/>
          <p:nvPr/>
        </p:nvGrpSpPr>
        <p:grpSpPr>
          <a:xfrm>
            <a:off x="1286782" y="125601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a:t>
            </a:r>
            <a:r>
              <a:rPr lang="en-US" sz="1000" b="1" dirty="0" smtClean="0"/>
              <a:t>RJ45 WAN </a:t>
            </a:r>
            <a:r>
              <a:rPr lang="en-US" sz="1000" b="1" dirty="0"/>
              <a:t>Ports</a:t>
            </a:r>
          </a:p>
          <a:p>
            <a:pPr marL="343047" indent="-343047" defTabSz="914417">
              <a:spcBef>
                <a:spcPct val="20000"/>
              </a:spcBef>
              <a:buClr>
                <a:schemeClr val="accent6"/>
              </a:buClr>
              <a:buFont typeface="+mj-ea"/>
              <a:buAutoNum type="circleNumDbPlain"/>
            </a:pPr>
            <a:r>
              <a:rPr lang="en-US" sz="1000" b="1" dirty="0"/>
              <a:t>1x GE </a:t>
            </a:r>
            <a:r>
              <a:rPr lang="en-US" sz="1000" b="1" dirty="0" smtClean="0"/>
              <a:t>RJ45 DMZ Port</a:t>
            </a:r>
            <a:endParaRPr lang="en-US" sz="1000" b="1" dirty="0"/>
          </a:p>
          <a:p>
            <a:pPr marL="343047" indent="-343047" defTabSz="914417">
              <a:spcBef>
                <a:spcPct val="20000"/>
              </a:spcBef>
              <a:buClr>
                <a:schemeClr val="accent6"/>
              </a:buClr>
              <a:buFont typeface="+mj-ea"/>
              <a:buAutoNum type="circleNumDbPlain"/>
            </a:pPr>
            <a:r>
              <a:rPr lang="en-US" sz="1000" b="1" dirty="0" smtClean="0"/>
              <a:t>5x </a:t>
            </a:r>
            <a:r>
              <a:rPr lang="en-US" sz="1000" b="1" dirty="0"/>
              <a:t>GE </a:t>
            </a:r>
            <a:r>
              <a:rPr lang="en-US" sz="1000" b="1" dirty="0" smtClean="0"/>
              <a:t>RJ45 Ports</a:t>
            </a:r>
          </a:p>
          <a:p>
            <a:pPr marL="343047" indent="-343047" defTabSz="914417">
              <a:spcBef>
                <a:spcPct val="20000"/>
              </a:spcBef>
              <a:buClr>
                <a:schemeClr val="accent6"/>
              </a:buClr>
              <a:buFont typeface="+mj-ea"/>
              <a:buAutoNum type="circleNumDbPlain"/>
            </a:pPr>
            <a:r>
              <a:rPr lang="en-US" sz="1000" b="1" dirty="0" smtClean="0"/>
              <a:t>2x GE RJ45 PoE Ports</a:t>
            </a:r>
            <a:endParaRPr lang="en-US" sz="1000" b="1" dirty="0"/>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6" y="2296027"/>
            <a:ext cx="371646" cy="547200"/>
          </a:xfrm>
          <a:prstGeom prst="rect">
            <a:avLst/>
          </a:prstGeom>
        </p:spPr>
      </p:pic>
      <p:sp>
        <p:nvSpPr>
          <p:cNvPr id="23" name="Oval 22"/>
          <p:cNvSpPr/>
          <p:nvPr/>
        </p:nvSpPr>
        <p:spPr bwMode="auto">
          <a:xfrm>
            <a:off x="3559887"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235272"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2581822"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194181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989001" y="24408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1" name="Picture 20"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2" name="TextBox 21"/>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500,000</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descr="Hacker-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1" name="TextBox 30"/>
          <p:cNvSpPr txBox="1"/>
          <p:nvPr/>
        </p:nvSpPr>
        <p:spPr>
          <a:xfrm>
            <a:off x="3629848" y="3121884"/>
            <a:ext cx="1866711" cy="1661993"/>
          </a:xfrm>
          <a:prstGeom prst="rect">
            <a:avLst/>
          </a:prstGeom>
          <a:noFill/>
        </p:spPr>
        <p:txBody>
          <a:bodyPr wrap="square" rtlCol="0">
            <a:spAutoFit/>
          </a:bodyPr>
          <a:lstStyle/>
          <a:p>
            <a:r>
              <a:rPr lang="en-US" sz="1800" b="1" dirty="0" smtClean="0">
                <a:solidFill>
                  <a:srgbClr val="000000"/>
                </a:solidFill>
              </a:rPr>
              <a:t>200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32 </a:t>
            </a:r>
            <a:r>
              <a:rPr lang="en-US" sz="1800" b="1" dirty="0" smtClean="0">
                <a:solidFill>
                  <a:srgbClr val="000000"/>
                </a:solidFill>
              </a:rPr>
              <a:t>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11"/>
          <a:stretch>
            <a:fillRect/>
          </a:stretch>
        </p:blipFill>
        <p:spPr>
          <a:xfrm>
            <a:off x="7396792" y="4062940"/>
            <a:ext cx="505867" cy="503339"/>
          </a:xfrm>
          <a:prstGeom prst="rect">
            <a:avLst/>
          </a:prstGeom>
        </p:spPr>
      </p:pic>
      <p:pic>
        <p:nvPicPr>
          <p:cNvPr id="34" name="Picture 33"/>
          <p:cNvPicPr>
            <a:picLocks noChangeAspect="1"/>
          </p:cNvPicPr>
          <p:nvPr/>
        </p:nvPicPr>
        <p:blipFill>
          <a:blip r:embed="rId12"/>
          <a:stretch>
            <a:fillRect/>
          </a:stretch>
        </p:blipFill>
        <p:spPr>
          <a:xfrm>
            <a:off x="6703207" y="4104600"/>
            <a:ext cx="468167" cy="438533"/>
          </a:xfrm>
          <a:prstGeom prst="rect">
            <a:avLst/>
          </a:prstGeom>
        </p:spPr>
      </p:pic>
      <p:pic>
        <p:nvPicPr>
          <p:cNvPr id="35" name="Picture 34"/>
          <p:cNvPicPr>
            <a:picLocks noChangeAspect="1"/>
          </p:cNvPicPr>
          <p:nvPr/>
        </p:nvPicPr>
        <p:blipFill>
          <a:blip r:embed="rId13"/>
          <a:stretch>
            <a:fillRect/>
          </a:stretch>
        </p:blipFill>
        <p:spPr>
          <a:xfrm>
            <a:off x="8097409" y="4111844"/>
            <a:ext cx="613216" cy="427264"/>
          </a:xfrm>
          <a:prstGeom prst="rect">
            <a:avLst/>
          </a:prstGeom>
        </p:spPr>
      </p:pic>
      <p:grpSp>
        <p:nvGrpSpPr>
          <p:cNvPr id="36" name="Group 35"/>
          <p:cNvGrpSpPr/>
          <p:nvPr/>
        </p:nvGrpSpPr>
        <p:grpSpPr>
          <a:xfrm>
            <a:off x="5984936" y="4091311"/>
            <a:ext cx="482083" cy="459205"/>
            <a:chOff x="5818638" y="4203821"/>
            <a:chExt cx="467667" cy="445474"/>
          </a:xfrm>
        </p:grpSpPr>
        <p:pic>
          <p:nvPicPr>
            <p:cNvPr id="37" name="Picture 3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8" name="Picture 37"/>
            <p:cNvPicPr>
              <a:picLocks noChangeAspect="1"/>
            </p:cNvPicPr>
            <p:nvPr/>
          </p:nvPicPr>
          <p:blipFill>
            <a:blip r:embed="rId15"/>
            <a:stretch>
              <a:fillRect/>
            </a:stretch>
          </p:blipFill>
          <p:spPr>
            <a:xfrm flipH="1">
              <a:off x="5869115" y="4203821"/>
              <a:ext cx="417190" cy="445474"/>
            </a:xfrm>
            <a:prstGeom prst="rect">
              <a:avLst/>
            </a:prstGeom>
          </p:spPr>
        </p:pic>
      </p:grpSp>
      <p:sp>
        <p:nvSpPr>
          <p:cNvPr id="39" name="Rounded Rectangle 38"/>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40" name="Rounded Rectangle 39"/>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41" name="Rounded Rectangle 40"/>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42" name="Rounded Rectangle 41"/>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endParaRPr lang="en-US" sz="800" b="1" dirty="0" smtClean="0">
              <a:solidFill>
                <a:schemeClr val="bg1"/>
              </a:solidFill>
            </a:endParaRPr>
          </a:p>
        </p:txBody>
      </p:sp>
      <p:cxnSp>
        <p:nvCxnSpPr>
          <p:cNvPr id="43" name="Straight Connector 42"/>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5" name="Picture 44"/>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6" name="Straight Connector 45"/>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7" name="Picture 46"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192457739"/>
      </p:ext>
    </p:extLst>
  </p:cSld>
  <p:clrMapOvr>
    <a:masterClrMapping/>
  </p:clrMapOvr>
  <p:transition xmlns:p14="http://schemas.microsoft.com/office/powerpoint/2010/mai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4" y="2146137"/>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5"/>
          <a:ext cx="3650536" cy="245978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8" y="2089087"/>
            <a:ext cx="3754125" cy="2299601"/>
            <a:chOff x="4617453" y="2118810"/>
            <a:chExt cx="42906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7488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749197"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spTree>
    <p:extLst>
      <p:ext uri="{BB962C8B-B14F-4D97-AF65-F5344CB8AC3E}">
        <p14:creationId xmlns:p14="http://schemas.microsoft.com/office/powerpoint/2010/main" val="83960417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771744430"/>
              </p:ext>
            </p:extLst>
          </p:nvPr>
        </p:nvGraphicFramePr>
        <p:xfrm>
          <a:off x="252000" y="1080000"/>
          <a:ext cx="8640000" cy="2049705"/>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FortiDB 400B</a:t>
                      </a:r>
                      <a:endParaRPr kumimoji="0" lang="en-US" sz="1000" b="1"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10</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GE SFP </a:t>
                      </a: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500 GB (1 TB max)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000" u="none" strike="noStrike" cap="none" normalizeH="0" baseline="0" dirty="0" smtClean="0">
                        <a:ln>
                          <a:noFill/>
                        </a:ln>
                        <a:effectLst/>
                        <a:latin typeface="+mn-lt"/>
                        <a:cs typeface="Arial"/>
                      </a:endParaRPr>
                    </a:p>
                  </a:txBody>
                  <a:tcPr marL="87087" marR="87087" marT="36738" marB="36738"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xmlns:p14="http://schemas.microsoft.com/office/powerpoint/2010/main" spd="slow">
    <p:wipe/>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6"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6809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0" y="1932541"/>
            <a:ext cx="4246325" cy="2609928"/>
            <a:chOff x="3492599" y="1807858"/>
            <a:chExt cx="5501088"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8531" y="2840344"/>
              <a:ext cx="1182222"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Optimize the availability</a:t>
            </a:r>
            <a:r>
              <a:rPr lang="en-US" sz="1800" b="1" dirty="0" smtClean="0">
                <a:solidFill>
                  <a:schemeClr val="bg1"/>
                </a:solidFill>
                <a:cs typeface="Arial Narrow"/>
              </a:rPr>
              <a:t>, </a:t>
            </a:r>
            <a:r>
              <a:rPr lang="en-US" sz="18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spTree>
    <p:extLst>
      <p:ext uri="{BB962C8B-B14F-4D97-AF65-F5344CB8AC3E}">
        <p14:creationId xmlns:p14="http://schemas.microsoft.com/office/powerpoint/2010/main" val="14986705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252000" y="4343740"/>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917240801"/>
              </p:ext>
            </p:extLst>
          </p:nvPr>
        </p:nvGraphicFramePr>
        <p:xfrm>
          <a:off x="252000" y="1080000"/>
          <a:ext cx="8639999" cy="2668651"/>
        </p:xfrm>
        <a:graphic>
          <a:graphicData uri="http://schemas.openxmlformats.org/drawingml/2006/table">
            <a:tbl>
              <a:tblPr firstRow="1" bandRow="1">
                <a:effectLst/>
                <a:tableStyleId>{073A0DAA-6AF3-43AB-8588-CEC1D06C72B9}</a:tableStyleId>
              </a:tblPr>
              <a:tblGrid>
                <a:gridCol w="1264743"/>
                <a:gridCol w="1053608"/>
                <a:gridCol w="1053608"/>
                <a:gridCol w="1053608"/>
                <a:gridCol w="1053608"/>
                <a:gridCol w="1053608"/>
                <a:gridCol w="1053608"/>
                <a:gridCol w="1053608"/>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1717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966313656"/>
      </p:ext>
    </p:extLst>
  </p:cSld>
  <p:clrMapOvr>
    <a:masterClrMapping/>
  </p:clrMapOvr>
  <p:transition xmlns:p14="http://schemas.microsoft.com/office/powerpoint/2010/mai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graphicFrame>
        <p:nvGraphicFramePr>
          <p:cNvPr id="6" name="Group 51"/>
          <p:cNvGraphicFramePr>
            <a:graphicFrameLocks noGrp="1"/>
          </p:cNvGraphicFramePr>
          <p:nvPr>
            <p:extLst>
              <p:ext uri="{D42A27DB-BD31-4B8C-83A1-F6EECF244321}">
                <p14:modId xmlns:p14="http://schemas.microsoft.com/office/powerpoint/2010/main" val="3488384276"/>
              </p:ext>
            </p:extLst>
          </p:nvPr>
        </p:nvGraphicFramePr>
        <p:xfrm>
          <a:off x="252001" y="1080000"/>
          <a:ext cx="8640008" cy="2657613"/>
        </p:xfrm>
        <a:graphic>
          <a:graphicData uri="http://schemas.openxmlformats.org/drawingml/2006/table">
            <a:tbl>
              <a:tblPr firstRow="1" bandRow="1">
                <a:effectLst/>
                <a:tableStyleId>{073A0DAA-6AF3-43AB-8588-CEC1D06C72B9}</a:tableStyleId>
              </a:tblPr>
              <a:tblGrid>
                <a:gridCol w="1264742"/>
                <a:gridCol w="1229211"/>
                <a:gridCol w="1229211"/>
                <a:gridCol w="1229211"/>
                <a:gridCol w="1229211"/>
                <a:gridCol w="1229211"/>
                <a:gridCol w="1229211"/>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772">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t>1 Gbps</a:t>
                      </a:r>
                      <a:endParaRPr lang="en-US" sz="1000" dirty="0"/>
                    </a:p>
                  </a:txBody>
                  <a:tcPr marT="34290" marB="34290">
                    <a:solidFill>
                      <a:schemeClr val="accent4">
                        <a:lumMod val="40000"/>
                        <a:lumOff val="60000"/>
                      </a:schemeClr>
                    </a:solidFill>
                  </a:tcPr>
                </a:tc>
                <a:tc>
                  <a:txBody>
                    <a:bodyPr/>
                    <a:lstStyle/>
                    <a:p>
                      <a:pPr algn="ctr"/>
                      <a:r>
                        <a:rPr lang="en-US" sz="1000" dirty="0" smtClean="0"/>
                        <a:t>2.7 Gbps</a:t>
                      </a:r>
                      <a:endParaRPr lang="en-US" sz="1000" dirty="0"/>
                    </a:p>
                  </a:txBody>
                  <a:tcPr marT="34290" marB="34290">
                    <a:solidFill>
                      <a:schemeClr val="accent4">
                        <a:lumMod val="40000"/>
                        <a:lumOff val="60000"/>
                      </a:schemeClr>
                    </a:solidFill>
                  </a:tcPr>
                </a:tc>
                <a:tc>
                  <a:txBody>
                    <a:bodyPr/>
                    <a:lstStyle/>
                    <a:p>
                      <a:pPr algn="ctr"/>
                      <a:r>
                        <a:rPr lang="en-US" sz="1000" dirty="0" smtClean="0">
                          <a:latin typeface="Arial"/>
                          <a:cs typeface="Arial"/>
                        </a:rPr>
                        <a:t>4.8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12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1,000</a:t>
                      </a:r>
                    </a:p>
                  </a:txBody>
                  <a:tcPr marT="34290" marB="34290">
                    <a:solidFill>
                      <a:schemeClr val="accent4">
                        <a:lumMod val="20000"/>
                        <a:lumOff val="80000"/>
                      </a:schemeClr>
                    </a:solidFill>
                  </a:tcPr>
                </a:tc>
                <a:tc>
                  <a:txBody>
                    <a:bodyPr/>
                    <a:lstStyle/>
                    <a:p>
                      <a:pPr algn="ctr"/>
                      <a:r>
                        <a:rPr lang="fr-FR" sz="1000" dirty="0" smtClean="0"/>
                        <a:t>2,000</a:t>
                      </a:r>
                    </a:p>
                  </a:txBody>
                  <a:tcPr marT="34290" marB="34290">
                    <a:solidFill>
                      <a:schemeClr val="accent4">
                        <a:lumMod val="20000"/>
                        <a:lumOff val="80000"/>
                      </a:schemeClr>
                    </a:solidFill>
                  </a:tcPr>
                </a:tc>
                <a:tc>
                  <a:txBody>
                    <a:bodyPr/>
                    <a:lstStyle/>
                    <a:p>
                      <a:pPr algn="ctr"/>
                      <a:r>
                        <a:rPr lang="en-US" sz="1000" dirty="0" smtClean="0">
                          <a:latin typeface="Arial"/>
                          <a:cs typeface="Arial"/>
                        </a:rPr>
                        <a:t>6,500</a:t>
                      </a:r>
                      <a:endParaRPr lang="en-US" sz="1000" dirty="0">
                        <a:latin typeface="Arial"/>
                        <a:cs typeface="Arial"/>
                      </a:endParaRPr>
                    </a:p>
                  </a:txBody>
                  <a:tcPr marT="34290" marB="34290">
                    <a:solidFill>
                      <a:schemeClr val="accent4">
                        <a:lumMod val="20000"/>
                        <a:lumOff val="80000"/>
                      </a:schemeClr>
                    </a:solidFill>
                  </a:tcPr>
                </a:tc>
                <a:tc>
                  <a:txBody>
                    <a:bodyPr/>
                    <a:lstStyle/>
                    <a:p>
                      <a:pPr algn="ctr"/>
                      <a:r>
                        <a:rPr lang="en-US" sz="1000" dirty="0" smtClean="0">
                          <a:latin typeface="Arial"/>
                          <a:cs typeface="Arial"/>
                        </a:rPr>
                        <a:t>220,000</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280,000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450,000</a:t>
                      </a: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en-US" sz="1000" dirty="0" smtClean="0">
                          <a:latin typeface="Arial"/>
                          <a:cs typeface="Arial"/>
                        </a:rPr>
                        <a:t>6x GE RJ45</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GE RJ45</a:t>
                      </a:r>
                    </a:p>
                    <a:p>
                      <a:pPr algn="ct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276503874"/>
      </p:ext>
    </p:extLst>
  </p:cSld>
  <p:clrMapOvr>
    <a:masterClrMapping/>
  </p:clrMapOvr>
  <p:transition xmlns:p14="http://schemas.microsoft.com/office/powerpoint/2010/mai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5"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1792362943"/>
              </p:ext>
            </p:extLst>
          </p:nvPr>
        </p:nvGraphicFramePr>
        <p:xfrm>
          <a:off x="252001" y="1080000"/>
          <a:ext cx="8640001" cy="13214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500 Mbps – 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1–3 Gbps*</a:t>
                      </a:r>
                      <a:endParaRPr lang="en-US" sz="1000" dirty="0">
                        <a:latin typeface="Arial"/>
                        <a:cs typeface="Arial"/>
                      </a:endParaRPr>
                    </a:p>
                  </a:txBody>
                  <a:tcPr marT="81000" marB="81000">
                    <a:solidFill>
                      <a:srgbClr val="C9C9C9"/>
                    </a:solidFill>
                  </a:tcPr>
                </a:tc>
              </a:tr>
              <a:tr h="31059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45918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1" y="4088132"/>
            <a:ext cx="8149755" cy="461665"/>
          </a:xfrm>
          <a:prstGeom prst="rect">
            <a:avLst/>
          </a:prstGeom>
          <a:noFill/>
        </p:spPr>
        <p:txBody>
          <a:bodyPr wrap="square" rtlCol="0">
            <a:spAutoFit/>
          </a:bodyPr>
          <a:lstStyle/>
          <a:p>
            <a:r>
              <a:rPr lang="en-US" sz="800" dirty="0" smtClean="0"/>
              <a:t>* Throughputs </a:t>
            </a:r>
            <a:r>
              <a:rPr lang="en-US" sz="800" dirty="0"/>
              <a:t>based on license(s) selected</a:t>
            </a:r>
            <a:r>
              <a:rPr lang="en-US" sz="800" dirty="0" smtClean="0"/>
              <a:t>.</a:t>
            </a:r>
          </a:p>
          <a:p>
            <a:r>
              <a:rPr lang="en-US" sz="800" dirty="0" smtClean="0"/>
              <a:t>*</a:t>
            </a:r>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3338496806"/>
              </p:ext>
            </p:extLst>
          </p:nvPr>
        </p:nvGraphicFramePr>
        <p:xfrm>
          <a:off x="258299" y="2570696"/>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059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xmlns:p14="http://schemas.microsoft.com/office/powerpoint/2010/mai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pic>
        <p:nvPicPr>
          <p:cNvPr id="12" name="Picture 11"/>
          <p:cNvPicPr>
            <a:picLocks noChangeAspect="1"/>
          </p:cNvPicPr>
          <p:nvPr/>
        </p:nvPicPr>
        <p:blipFill>
          <a:blip r:embed="rId2"/>
          <a:stretch>
            <a:fillRect/>
          </a:stretch>
        </p:blipFill>
        <p:spPr>
          <a:xfrm>
            <a:off x="1306413" y="1086187"/>
            <a:ext cx="3175200" cy="14526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WAN Ports</a:t>
            </a:r>
          </a:p>
          <a:p>
            <a:pPr marL="343047" indent="-343047" defTabSz="914417">
              <a:spcBef>
                <a:spcPct val="20000"/>
              </a:spcBef>
              <a:buClr>
                <a:schemeClr val="accent6"/>
              </a:buClr>
              <a:buFont typeface="+mj-ea"/>
              <a:buAutoNum type="circleNumDbPlain"/>
            </a:pPr>
            <a:r>
              <a:rPr lang="en-US" sz="1000" b="1" dirty="0"/>
              <a:t>1x GE DMZ </a:t>
            </a:r>
            <a:r>
              <a:rPr lang="en-US" sz="1000" b="1" dirty="0" smtClean="0"/>
              <a:t>Port</a:t>
            </a:r>
            <a:endParaRPr lang="en-US" sz="1000" b="1" dirty="0"/>
          </a:p>
          <a:p>
            <a:pPr marL="343047" indent="-343047" defTabSz="914417">
              <a:spcBef>
                <a:spcPct val="20000"/>
              </a:spcBef>
              <a:buClr>
                <a:schemeClr val="accent6"/>
              </a:buClr>
              <a:buFont typeface="+mj-ea"/>
              <a:buAutoNum type="circleNumDbPlain"/>
            </a:pPr>
            <a:r>
              <a:rPr lang="en-US" sz="1000" b="1" dirty="0"/>
              <a:t>7x GE </a:t>
            </a:r>
            <a:r>
              <a:rPr lang="en-US" sz="1000" b="1" dirty="0" smtClean="0"/>
              <a:t>RJ45 Ports</a:t>
            </a:r>
          </a:p>
          <a:p>
            <a:pPr marL="343047" indent="-343047" defTabSz="914417">
              <a:spcBef>
                <a:spcPct val="20000"/>
              </a:spcBef>
              <a:buClr>
                <a:schemeClr val="accent6"/>
              </a:buClr>
              <a:buFont typeface="+mj-ea"/>
              <a:buAutoNum type="circleNumDbPlain"/>
            </a:pPr>
            <a:r>
              <a:rPr lang="en-US" sz="1000" b="1" dirty="0" smtClean="0"/>
              <a:t>Internal 3G/4G Modem</a:t>
            </a:r>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a:p>
            <a:pPr defTabSz="914417">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6"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1646" cy="547200"/>
          </a:xfrm>
          <a:prstGeom prst="rect">
            <a:avLst/>
          </a:prstGeom>
        </p:spPr>
      </p:pic>
      <p:sp>
        <p:nvSpPr>
          <p:cNvPr id="19" name="Oval 18"/>
          <p:cNvSpPr/>
          <p:nvPr/>
        </p:nvSpPr>
        <p:spPr bwMode="auto">
          <a:xfrm>
            <a:off x="3559887" y="236228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235272" y="236228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2581822" y="236228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302112" y="186326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06878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7" name="Picture 16"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8" name="TextBox 17"/>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500,000</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descr="Hacker-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897191" cy="1538883"/>
          </a:xfrm>
          <a:prstGeom prst="rect">
            <a:avLst/>
          </a:prstGeom>
          <a:noFill/>
        </p:spPr>
        <p:txBody>
          <a:bodyPr wrap="square" rtlCol="0">
            <a:spAutoFit/>
          </a:bodyPr>
          <a:lstStyle/>
          <a:p>
            <a:r>
              <a:rPr lang="en-US" sz="1800" b="1" dirty="0" smtClean="0">
                <a:solidFill>
                  <a:srgbClr val="000000"/>
                </a:solidFill>
              </a:rPr>
              <a:t>200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32 Mbps</a:t>
            </a:r>
          </a:p>
          <a:p>
            <a:r>
              <a:rPr lang="en-US" sz="800" dirty="0">
                <a:solidFill>
                  <a:srgbClr val="7F7F7F"/>
                </a:solidFill>
              </a:rPr>
              <a:t>SSL Inspection (IPS) </a:t>
            </a:r>
            <a:r>
              <a:rPr lang="en-US" sz="800" dirty="0" smtClean="0">
                <a:solidFill>
                  <a:srgbClr val="7F7F7F"/>
                </a:solidFill>
              </a:rPr>
              <a:t>Throughput</a:t>
            </a:r>
          </a:p>
          <a:p>
            <a:endParaRPr lang="en-US" sz="800" dirty="0" smtClean="0">
              <a:solidFill>
                <a:srgbClr val="7F7F7F"/>
              </a:solidFill>
            </a:endParaRPr>
          </a:p>
          <a:p>
            <a:r>
              <a:rPr lang="en-US" sz="1800" b="1" dirty="0" smtClean="0">
                <a:solidFill>
                  <a:srgbClr val="000000"/>
                </a:solidFill>
              </a:rPr>
              <a:t>20 Mbps</a:t>
            </a:r>
          </a:p>
          <a:p>
            <a:r>
              <a:rPr lang="en-US" sz="800" dirty="0" smtClean="0">
                <a:solidFill>
                  <a:srgbClr val="7F7F7F"/>
                </a:solidFill>
              </a:rPr>
              <a:t>NGFW Throughput</a:t>
            </a: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0"/>
          <a:stretch>
            <a:fillRect/>
          </a:stretch>
        </p:blipFill>
        <p:spPr>
          <a:xfrm>
            <a:off x="7396792" y="4062940"/>
            <a:ext cx="505867" cy="503339"/>
          </a:xfrm>
          <a:prstGeom prst="rect">
            <a:avLst/>
          </a:prstGeom>
        </p:spPr>
      </p:pic>
      <p:pic>
        <p:nvPicPr>
          <p:cNvPr id="30" name="Picture 29"/>
          <p:cNvPicPr>
            <a:picLocks noChangeAspect="1"/>
          </p:cNvPicPr>
          <p:nvPr/>
        </p:nvPicPr>
        <p:blipFill>
          <a:blip r:embed="rId11"/>
          <a:stretch>
            <a:fillRect/>
          </a:stretch>
        </p:blipFill>
        <p:spPr>
          <a:xfrm>
            <a:off x="6703207" y="4104600"/>
            <a:ext cx="468167" cy="438533"/>
          </a:xfrm>
          <a:prstGeom prst="rect">
            <a:avLst/>
          </a:prstGeom>
        </p:spPr>
      </p:pic>
      <p:pic>
        <p:nvPicPr>
          <p:cNvPr id="31" name="Picture 30"/>
          <p:cNvPicPr>
            <a:picLocks noChangeAspect="1"/>
          </p:cNvPicPr>
          <p:nvPr/>
        </p:nvPicPr>
        <p:blipFill>
          <a:blip r:embed="rId12"/>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4"/>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6" name="Rounded Rectangle 35"/>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7" name="Rounded Rectangle 36"/>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a:t>
            </a:r>
          </a:p>
        </p:txBody>
      </p:sp>
      <p:sp>
        <p:nvSpPr>
          <p:cNvPr id="38" name="Rounded Rectangle 3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endParaRPr lang="en-US" sz="800" b="1" dirty="0" smtClean="0">
              <a:solidFill>
                <a:schemeClr val="bg1"/>
              </a:solidFill>
            </a:endParaRPr>
          </a:p>
        </p:txBody>
      </p:sp>
      <p:cxnSp>
        <p:nvCxnSpPr>
          <p:cNvPr id="39" name="Straight Connector 38"/>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1" name="Picture 4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2" name="Straight Connector 4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663776619"/>
      </p:ext>
    </p:extLst>
  </p:cSld>
  <p:clrMapOvr>
    <a:masterClrMapping/>
  </p:clrMapOvr>
  <p:transition xmlns:p14="http://schemas.microsoft.com/office/powerpoint/2010/mai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4"/>
          <a:ext cx="3650536" cy="2430929"/>
        </p:xfrm>
        <a:graphic>
          <a:graphicData uri="http://schemas.openxmlformats.org/drawingml/2006/table">
            <a:tbl>
              <a:tblPr bandRow="1">
                <a:tableStyleId>{073A0DAA-6AF3-43AB-8588-CEC1D06C72B9}</a:tableStyleId>
              </a:tblPr>
              <a:tblGrid>
                <a:gridCol w="3650536"/>
              </a:tblGrid>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5" y="1897006"/>
            <a:ext cx="4097655" cy="2857500"/>
          </a:xfrm>
          <a:prstGeom prst="rect">
            <a:avLst/>
          </a:prstGeom>
          <a:noFill/>
          <a:ln w="9525">
            <a:noFill/>
            <a:miter lim="800000"/>
            <a:headEnd/>
            <a:tailEnd/>
          </a:ln>
          <a:effectLst/>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Reduce the cost and impact of downloaded content, while increasing </a:t>
            </a:r>
            <a:r>
              <a:rPr lang="en-US" sz="1800" b="1" dirty="0" smtClean="0">
                <a:solidFill>
                  <a:schemeClr val="bg1"/>
                </a:solidFill>
                <a:cs typeface="Arial Narrow"/>
              </a:rPr>
              <a:t>performance </a:t>
            </a:r>
            <a:r>
              <a:rPr lang="en-US" sz="18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spTree>
    <p:extLst>
      <p:ext uri="{BB962C8B-B14F-4D97-AF65-F5344CB8AC3E}">
        <p14:creationId xmlns:p14="http://schemas.microsoft.com/office/powerpoint/2010/main" val="37123069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147968972"/>
              </p:ext>
            </p:extLst>
          </p:nvPr>
        </p:nvGraphicFramePr>
        <p:xfrm>
          <a:off x="252001" y="1080000"/>
          <a:ext cx="8640001" cy="137204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FCH-3000C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80Mbps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800 Mbps</a:t>
                      </a:r>
                      <a:endParaRPr lang="en-US" sz="1000" dirty="0">
                        <a:latin typeface="Arial"/>
                        <a:cs typeface="Arial"/>
                      </a:endParaRP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1 TB </a:t>
                      </a:r>
                      <a:br>
                        <a:rPr lang="en-US" sz="1000" baseline="0" dirty="0" smtClean="0">
                          <a:latin typeface="Arial"/>
                          <a:cs typeface="Arial"/>
                        </a:rPr>
                      </a:br>
                      <a:r>
                        <a:rPr lang="en-US" sz="1000" baseline="0" dirty="0" smtClean="0">
                          <a:latin typeface="Arial"/>
                          <a:cs typeface="Arial"/>
                        </a:rPr>
                        <a:t>(6 TB Max)</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969608368"/>
      </p:ext>
    </p:extLst>
  </p:cSld>
  <p:clrMapOvr>
    <a:masterClrMapping/>
  </p:clrMapOvr>
  <p:transition xmlns:p14="http://schemas.microsoft.com/office/powerpoint/2010/main" spd="slow">
    <p:wip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010860"/>
            <a:ext cx="7230055" cy="823819"/>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1"/>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Network-based Video Security that </a:t>
            </a:r>
            <a:r>
              <a:rPr lang="en-US" sz="1800" b="1" dirty="0" smtClean="0">
                <a:solidFill>
                  <a:schemeClr val="bg1"/>
                </a:solidFill>
                <a:cs typeface="Arial Narrow"/>
              </a:rPr>
              <a:t>simplify </a:t>
            </a:r>
            <a:r>
              <a:rPr lang="en-US" sz="1800" b="1" dirty="0">
                <a:solidFill>
                  <a:schemeClr val="bg1"/>
                </a:solidFill>
                <a:cs typeface="Arial Narrow"/>
              </a:rPr>
              <a:t>surveillance while streamlining the user </a:t>
            </a:r>
            <a:r>
              <a:rPr lang="en-US" sz="1800" b="1" dirty="0" smtClean="0">
                <a:solidFill>
                  <a:schemeClr val="bg1"/>
                </a:solidFill>
                <a:cs typeface="Arial Narrow"/>
              </a:rPr>
              <a:t>experience.</a:t>
            </a:r>
            <a:endParaRPr lang="en-US" sz="1800" b="1" dirty="0">
              <a:solidFill>
                <a:schemeClr val="bg1"/>
              </a:solidFill>
              <a:cs typeface="Arial Narrow"/>
            </a:endParaRPr>
          </a:p>
        </p:txBody>
      </p:sp>
      <p:sp>
        <p:nvSpPr>
          <p:cNvPr id="2" name="Rectangle 1"/>
          <p:cNvSpPr/>
          <p:nvPr/>
        </p:nvSpPr>
        <p:spPr>
          <a:xfrm>
            <a:off x="441933" y="1765838"/>
            <a:ext cx="4320000" cy="2880788"/>
          </a:xfrm>
          <a:prstGeom prst="rect">
            <a:avLst/>
          </a:prstGeom>
        </p:spPr>
        <p:txBody>
          <a:bodyPr wrap="square">
            <a:spAutoFit/>
          </a:bodyPr>
          <a:lstStyle/>
          <a:p>
            <a:pPr marL="285750" indent="-176400">
              <a:spcBef>
                <a:spcPts val="984"/>
              </a:spcBef>
              <a:buClr>
                <a:schemeClr val="accent6"/>
              </a:buClr>
              <a:buFont typeface="Wingdings" charset="2"/>
              <a:buChar char="§"/>
            </a:pPr>
            <a:r>
              <a:rPr lang="en-US" sz="1200" dirty="0"/>
              <a:t>Capture continuous or motion-based recording (or both)</a:t>
            </a:r>
          </a:p>
          <a:p>
            <a:pPr marL="285750" indent="-176400">
              <a:spcBef>
                <a:spcPts val="984"/>
              </a:spcBef>
              <a:buClr>
                <a:schemeClr val="accent6"/>
              </a:buClr>
              <a:buFont typeface="Wingdings" charset="2"/>
              <a:buChar char="§"/>
            </a:pPr>
            <a:r>
              <a:rPr lang="en-US" sz="1200" dirty="0"/>
              <a:t>Alarms and snapshot notifications keep you aware of what’s going on</a:t>
            </a:r>
          </a:p>
          <a:p>
            <a:pPr marL="285750" indent="-176400">
              <a:spcBef>
                <a:spcPts val="984"/>
              </a:spcBef>
              <a:buClr>
                <a:schemeClr val="accent6"/>
              </a:buClr>
              <a:buFont typeface="Wingdings" charset="2"/>
              <a:buChar char="§"/>
            </a:pPr>
            <a:r>
              <a:rPr lang="en-US" sz="1200" dirty="0"/>
              <a:t>An event timeline lets you find and review motion events quickly and easily</a:t>
            </a:r>
          </a:p>
          <a:p>
            <a:pPr marL="285750" indent="-176400">
              <a:spcBef>
                <a:spcPts val="984"/>
              </a:spcBef>
              <a:buClr>
                <a:schemeClr val="accent6"/>
              </a:buClr>
              <a:buFont typeface="Wingdings" charset="2"/>
              <a:buChar char="§"/>
            </a:pPr>
            <a:r>
              <a:rPr lang="en-US" sz="1200" dirty="0"/>
              <a:t>IOS and Android apps for mobile camera access</a:t>
            </a:r>
          </a:p>
          <a:p>
            <a:pPr marL="285750" indent="-176400">
              <a:spcBef>
                <a:spcPts val="984"/>
              </a:spcBef>
              <a:buClr>
                <a:schemeClr val="accent6"/>
              </a:buClr>
              <a:buFont typeface="Wingdings" charset="2"/>
              <a:buChar char="§"/>
            </a:pPr>
            <a:r>
              <a:rPr lang="en-US" sz="1200" dirty="0"/>
              <a:t>Cameras use Power over Ethernet (PoE) for easy installation</a:t>
            </a:r>
          </a:p>
          <a:p>
            <a:pPr marL="285750" indent="-176400">
              <a:spcBef>
                <a:spcPts val="984"/>
              </a:spcBef>
              <a:buClr>
                <a:schemeClr val="accent6"/>
              </a:buClr>
              <a:buFont typeface="Wingdings" charset="2"/>
              <a:buChar char="§"/>
            </a:pPr>
            <a:r>
              <a:rPr lang="en-US" sz="1200" dirty="0"/>
              <a:t>Web-based interface with no need for dedicated client</a:t>
            </a:r>
          </a:p>
          <a:p>
            <a:pPr marL="285750" indent="-176400">
              <a:spcBef>
                <a:spcPts val="984"/>
              </a:spcBef>
              <a:buClr>
                <a:schemeClr val="accent6"/>
              </a:buClr>
              <a:buFont typeface="Wingdings" charset="2"/>
              <a:buChar char="§"/>
            </a:pPr>
            <a:r>
              <a:rPr lang="en-US" sz="1200" dirty="0"/>
              <a:t>Video Management System for Windows (FortiRecorder Central</a:t>
            </a:r>
            <a:r>
              <a:rPr lang="en-US" sz="1200" dirty="0" smtClean="0"/>
              <a:t>)</a:t>
            </a:r>
            <a:endParaRPr lang="en-US" sz="12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3373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3373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3373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3373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3373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xmlns:p14="http://schemas.microsoft.com/office/powerpoint/2010/main">
    <p:wipe dir="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432248052"/>
              </p:ext>
            </p:extLst>
          </p:nvPr>
        </p:nvGraphicFramePr>
        <p:xfrm>
          <a:off x="252001" y="1830739"/>
          <a:ext cx="8640000" cy="2510299"/>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28299">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FCM-FD40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FCM-MD20</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Ultra-WDR Day/Night IP Video Security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Versatile Day/Night,</a:t>
                      </a:r>
                      <a:r>
                        <a:rPr lang="en-US" sz="1000" b="0" i="0" baseline="0" dirty="0" smtClean="0">
                          <a:solidFill>
                            <a:schemeClr val="tx1"/>
                          </a:solidFill>
                          <a:latin typeface="+mn-lt"/>
                        </a:rPr>
                        <a:t> </a:t>
                      </a:r>
                      <a:r>
                        <a:rPr lang="en-US" sz="1000" b="0" i="0" dirty="0" smtClean="0">
                          <a:solidFill>
                            <a:schemeClr val="tx1"/>
                          </a:solidFill>
                          <a:latin typeface="+mn-lt"/>
                        </a:rPr>
                        <a:t>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Mini Dome IP Camera</a:t>
                      </a: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Vandal Proof</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r>
                        <a:rPr kumimoji="0" lang="en-US" sz="1000" b="0" i="0" u="none" strike="noStrike" cap="none" normalizeH="0" baseline="0" dirty="0" smtClean="0">
                          <a:ln>
                            <a:noFill/>
                          </a:ln>
                          <a:solidFill>
                            <a:schemeClr val="tx1"/>
                          </a:solidFill>
                          <a:effectLst/>
                          <a:latin typeface="+mn-lt"/>
                        </a:rPr>
                        <a:t>PoE</a:t>
                      </a:r>
                      <a:endParaRPr lang="en-US" sz="1000" b="0" i="0" dirty="0" smtClean="0">
                        <a:solidFill>
                          <a:schemeClr val="tx1"/>
                        </a:solidFill>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r>
            </a:tbl>
          </a:graphicData>
        </a:graphic>
      </p:graphicFrame>
      <p:pic>
        <p:nvPicPr>
          <p:cNvPr id="3" name="Picture 2"/>
          <p:cNvPicPr>
            <a:picLocks noChangeAspect="1"/>
          </p:cNvPicPr>
          <p:nvPr/>
        </p:nvPicPr>
        <p:blipFill>
          <a:blip r:embed="rId2"/>
          <a:stretch>
            <a:fillRect/>
          </a:stretch>
        </p:blipFill>
        <p:spPr>
          <a:xfrm>
            <a:off x="3035300" y="971828"/>
            <a:ext cx="777240" cy="757311"/>
          </a:xfrm>
          <a:prstGeom prst="rect">
            <a:avLst/>
          </a:prstGeom>
        </p:spPr>
      </p:pic>
      <p:pic>
        <p:nvPicPr>
          <p:cNvPr id="10" name="Picture 9"/>
          <p:cNvPicPr>
            <a:picLocks noChangeAspect="1"/>
          </p:cNvPicPr>
          <p:nvPr/>
        </p:nvPicPr>
        <p:blipFill>
          <a:blip r:embed="rId3"/>
          <a:stretch>
            <a:fillRect/>
          </a:stretch>
        </p:blipFill>
        <p:spPr>
          <a:xfrm>
            <a:off x="5110481" y="971828"/>
            <a:ext cx="690880" cy="672333"/>
          </a:xfrm>
          <a:prstGeom prst="rect">
            <a:avLst/>
          </a:prstGeom>
        </p:spPr>
      </p:pic>
      <p:pic>
        <p:nvPicPr>
          <p:cNvPr id="11" name="Picture 10"/>
          <p:cNvPicPr>
            <a:picLocks noChangeAspect="1"/>
          </p:cNvPicPr>
          <p:nvPr/>
        </p:nvPicPr>
        <p:blipFill>
          <a:blip r:embed="rId4"/>
          <a:stretch>
            <a:fillRect/>
          </a:stretch>
        </p:blipFill>
        <p:spPr>
          <a:xfrm>
            <a:off x="7366000" y="978249"/>
            <a:ext cx="934720" cy="665912"/>
          </a:xfrm>
          <a:prstGeom prst="rect">
            <a:avLst/>
          </a:prstGeom>
        </p:spPr>
      </p:pic>
    </p:spTree>
    <p:extLst>
      <p:ext uri="{BB962C8B-B14F-4D97-AF65-F5344CB8AC3E}">
        <p14:creationId xmlns:p14="http://schemas.microsoft.com/office/powerpoint/2010/main" val="2320584060"/>
      </p:ext>
    </p:extLst>
  </p:cSld>
  <p:clrMapOvr>
    <a:masterClrMapping/>
  </p:clrMapOvr>
  <p:transition xmlns:p14="http://schemas.microsoft.com/office/powerpoint/2010/main">
    <p:wipe dir="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728790290"/>
              </p:ext>
            </p:extLst>
          </p:nvPr>
        </p:nvGraphicFramePr>
        <p:xfrm>
          <a:off x="252001" y="1830739"/>
          <a:ext cx="8640000" cy="2612075"/>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28299">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FCM-SD20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r>
                        <a:rPr lang="en-US" sz="1000" b="0" i="0" baseline="0" dirty="0" smtClean="0">
                          <a:solidFill>
                            <a:schemeClr val="tx1"/>
                          </a:solidFill>
                          <a:latin typeface="+mn-lt"/>
                        </a:rPr>
                        <a:t> </a:t>
                      </a:r>
                      <a:r>
                        <a:rPr lang="en-US" sz="1000" dirty="0" smtClean="0"/>
                        <a:t>Speed Dome, Indoor/Outdoor</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Dome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optical 30x zoom,</a:t>
                      </a:r>
                      <a:r>
                        <a:rPr lang="en-US" sz="1000" b="0" i="0" baseline="0" dirty="0" smtClean="0">
                          <a:solidFill>
                            <a:schemeClr val="tx1"/>
                          </a:solidFill>
                          <a:latin typeface="+mn-lt"/>
                        </a:rPr>
                        <a:t> electronic image stabilization, wide dynamic range </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7" name="Picture 6"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5481" y="1028770"/>
            <a:ext cx="917966" cy="735531"/>
          </a:xfrm>
          <a:prstGeom prst="rect">
            <a:avLst/>
          </a:prstGeom>
        </p:spPr>
      </p:pic>
      <p:pic>
        <p:nvPicPr>
          <p:cNvPr id="9" name="Picture 8"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1293" y="1125070"/>
            <a:ext cx="818446" cy="705669"/>
          </a:xfrm>
          <a:prstGeom prst="rect">
            <a:avLst/>
          </a:prstGeom>
        </p:spPr>
      </p:pic>
      <p:pic>
        <p:nvPicPr>
          <p:cNvPr id="3" name="Picture 2"/>
          <p:cNvPicPr>
            <a:picLocks noChangeAspect="1"/>
          </p:cNvPicPr>
          <p:nvPr/>
        </p:nvPicPr>
        <p:blipFill>
          <a:blip r:embed="rId4"/>
          <a:stretch>
            <a:fillRect/>
          </a:stretch>
        </p:blipFill>
        <p:spPr>
          <a:xfrm>
            <a:off x="5306060" y="965598"/>
            <a:ext cx="567148" cy="865141"/>
          </a:xfrm>
          <a:prstGeom prst="rect">
            <a:avLst/>
          </a:prstGeom>
        </p:spPr>
      </p:pic>
    </p:spTree>
    <p:extLst>
      <p:ext uri="{BB962C8B-B14F-4D97-AF65-F5344CB8AC3E}">
        <p14:creationId xmlns:p14="http://schemas.microsoft.com/office/powerpoint/2010/main" val="3405890944"/>
      </p:ext>
    </p:extLst>
  </p:cSld>
  <p:clrMapOvr>
    <a:masterClrMapping/>
  </p:clrMapOvr>
  <p:transition xmlns:p14="http://schemas.microsoft.com/office/powerpoint/2010/main">
    <p:wipe dir="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2"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Network device that automatically </a:t>
            </a:r>
            <a:r>
              <a:rPr lang="en-US" sz="1800" b="1" dirty="0">
                <a:solidFill>
                  <a:schemeClr val="bg1"/>
                </a:solidFill>
                <a:cs typeface="Arial Narrow"/>
              </a:rPr>
              <a:t>bridge network traffic in the event of a system failure or power </a:t>
            </a:r>
            <a:r>
              <a:rPr lang="en-US" sz="1800" b="1" dirty="0" smtClean="0">
                <a:solidFill>
                  <a:schemeClr val="bg1"/>
                </a:solidFill>
                <a:cs typeface="Arial Narrow"/>
              </a:rPr>
              <a:t>outage.</a:t>
            </a:r>
            <a:endParaRPr lang="en-US" sz="1800" b="1" dirty="0">
              <a:solidFill>
                <a:schemeClr val="bg1"/>
              </a:solidFill>
              <a:cs typeface="Arial Narrow"/>
            </a:endParaRPr>
          </a:p>
        </p:txBody>
      </p:sp>
      <p:sp>
        <p:nvSpPr>
          <p:cNvPr id="2" name="Rectangle 1"/>
          <p:cNvSpPr/>
          <p:nvPr/>
        </p:nvSpPr>
        <p:spPr>
          <a:xfrm>
            <a:off x="441933" y="1852417"/>
            <a:ext cx="4320000" cy="2529923"/>
          </a:xfrm>
          <a:prstGeom prst="rect">
            <a:avLst/>
          </a:prstGeom>
        </p:spPr>
        <p:txBody>
          <a:bodyPr wrap="square">
            <a:spAutoFit/>
          </a:bodyPr>
          <a:lstStyle/>
          <a:p>
            <a:pPr marL="285750" indent="-176400">
              <a:spcBef>
                <a:spcPts val="984"/>
              </a:spcBef>
              <a:buClr>
                <a:schemeClr val="accent6"/>
              </a:buClr>
              <a:buFont typeface="Wingdings" charset="2"/>
              <a:buChar char="§"/>
            </a:pPr>
            <a:r>
              <a:rPr lang="en-US" sz="1400" dirty="0"/>
              <a:t>Maximizes network uptime by automatically re-routing traffic in the event of a power outage or any other type of event that would </a:t>
            </a:r>
            <a:r>
              <a:rPr lang="en-US" sz="1400" dirty="0" smtClean="0"/>
              <a:t>degrade </a:t>
            </a:r>
            <a:r>
              <a:rPr lang="en-US" sz="1400" dirty="0"/>
              <a:t>the availability of the network </a:t>
            </a:r>
            <a:r>
              <a:rPr lang="en-US" sz="1400" dirty="0" smtClean="0"/>
              <a:t>segment.</a:t>
            </a:r>
          </a:p>
          <a:p>
            <a:pPr marL="285750" indent="-176400">
              <a:spcBef>
                <a:spcPts val="984"/>
              </a:spcBef>
              <a:buClr>
                <a:schemeClr val="accent6"/>
              </a:buClr>
              <a:buFont typeface="Wingdings" charset="2"/>
              <a:buChar char="§"/>
            </a:pPr>
            <a:r>
              <a:rPr lang="en-US" sz="1400" dirty="0" smtClean="0"/>
              <a:t>Monitor </a:t>
            </a:r>
            <a:r>
              <a:rPr lang="en-US" sz="14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spcBef>
                <a:spcPts val="984"/>
              </a:spcBef>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299"/>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6"/>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5" y="2540010"/>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674114" y="2550004"/>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6278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421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1" y="2343994"/>
            <a:ext cx="1270185" cy="884474"/>
          </a:xfrm>
          <a:prstGeom prst="rect">
            <a:avLst/>
          </a:prstGeom>
        </p:spPr>
      </p:pic>
      <p:sp>
        <p:nvSpPr>
          <p:cNvPr id="39" name="TextBox 38"/>
          <p:cNvSpPr txBox="1"/>
          <p:nvPr/>
        </p:nvSpPr>
        <p:spPr>
          <a:xfrm>
            <a:off x="7005063" y="2240713"/>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0"/>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0"/>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7"/>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1"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35946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35946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xmlns:p14="http://schemas.microsoft.com/office/powerpoint/2010/mai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4"/>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4x GE RJ45 Ports</a:t>
            </a:r>
          </a:p>
          <a:p>
            <a:pPr marL="343047" indent="-343047" defTabSz="914417">
              <a:spcBef>
                <a:spcPct val="20000"/>
              </a:spcBef>
              <a:buClr>
                <a:schemeClr val="accent6"/>
              </a:buClr>
              <a:buFont typeface="+mj-ea"/>
              <a:buAutoNum type="circleNumDbPlain"/>
            </a:pPr>
            <a:r>
              <a:rPr lang="en-US" sz="1000" b="1" dirty="0"/>
              <a:t>2x Shared Media Pairs</a:t>
            </a:r>
          </a:p>
          <a:p>
            <a:pPr marL="343047" indent="-343047" defTabSz="914417">
              <a:spcBef>
                <a:spcPct val="20000"/>
              </a:spcBef>
              <a:buClr>
                <a:schemeClr val="accent6"/>
              </a:buClr>
              <a:buFont typeface="+mj-ea"/>
              <a:buAutoNum type="circleNumDbPlain"/>
            </a:pPr>
            <a:r>
              <a:rPr lang="en-US" sz="1000" b="1" dirty="0"/>
              <a:t>1x DB9 Serial Port</a:t>
            </a:r>
          </a:p>
          <a:p>
            <a:pPr defTabSz="914417">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1"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2814813"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887347"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14" name="Straight Connector 1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8756984"/>
      </p:ext>
    </p:extLst>
  </p:cSld>
  <p:clrMapOvr>
    <a:masterClrMapping/>
  </p:clrMapOvr>
  <p:transition xmlns:p14="http://schemas.microsoft.com/office/powerpoint/2010/mai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6918541"/>
              </p:ext>
            </p:extLst>
          </p:nvPr>
        </p:nvGraphicFramePr>
        <p:xfrm>
          <a:off x="252001" y="1080000"/>
          <a:ext cx="8640000" cy="2540400"/>
        </p:xfrm>
        <a:graphic>
          <a:graphicData uri="http://schemas.openxmlformats.org/drawingml/2006/table">
            <a:tbl>
              <a:tblPr firstRow="1" firstCol="1" bandRow="1">
                <a:effectLst/>
                <a:tableStyleId>{073A0DAA-6AF3-43AB-8588-CEC1D06C72B9}</a:tableStyleId>
              </a:tblPr>
              <a:tblGrid>
                <a:gridCol w="1979748"/>
                <a:gridCol w="1110042"/>
                <a:gridCol w="1110042"/>
                <a:gridCol w="1110042"/>
                <a:gridCol w="1110042"/>
                <a:gridCol w="1110042"/>
                <a:gridCol w="1110042"/>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337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35946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35946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xmlns:p14="http://schemas.microsoft.com/office/powerpoint/2010/main">
    <p:wipe dir="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7886" y="2198832"/>
            <a:ext cx="492114" cy="495438"/>
          </a:xfrm>
          <a:prstGeom prst="rect">
            <a:avLst/>
          </a:prstGeom>
        </p:spPr>
      </p:pic>
    </p:spTree>
    <p:extLst>
      <p:ext uri="{BB962C8B-B14F-4D97-AF65-F5344CB8AC3E}">
        <p14:creationId xmlns:p14="http://schemas.microsoft.com/office/powerpoint/2010/main" val="199179856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Passive network taps provide a simple and powerful way to monitor optical networks</a:t>
            </a:r>
          </a:p>
        </p:txBody>
      </p:sp>
      <p:sp>
        <p:nvSpPr>
          <p:cNvPr id="2" name="Rectangle 1"/>
          <p:cNvSpPr/>
          <p:nvPr/>
        </p:nvSpPr>
        <p:spPr>
          <a:xfrm>
            <a:off x="441934" y="1852417"/>
            <a:ext cx="4320000" cy="2478627"/>
          </a:xfrm>
          <a:prstGeom prst="rect">
            <a:avLst/>
          </a:prstGeom>
        </p:spPr>
        <p:txBody>
          <a:bodyPr wrap="square">
            <a:spAutoFit/>
          </a:bodyPr>
          <a:lstStyle/>
          <a:p>
            <a:pPr marL="285750" indent="-176400">
              <a:spcBef>
                <a:spcPts val="984"/>
              </a:spcBef>
              <a:buClr>
                <a:schemeClr val="accent6"/>
              </a:buClr>
              <a:buFont typeface="Wingdings" charset="2"/>
              <a:buChar char="§"/>
            </a:pPr>
            <a:r>
              <a:rPr lang="en-US" sz="1600" dirty="0"/>
              <a:t>Facilitate forensic analysis and reporting on network traffic flows</a:t>
            </a:r>
          </a:p>
          <a:p>
            <a:pPr marL="285750" indent="-176400">
              <a:spcBef>
                <a:spcPts val="984"/>
              </a:spcBef>
              <a:buClr>
                <a:schemeClr val="accent6"/>
              </a:buClr>
              <a:buFont typeface="Wingdings" charset="2"/>
              <a:buChar char="§"/>
            </a:pPr>
            <a:r>
              <a:rPr lang="en-US" sz="1600" dirty="0"/>
              <a:t>Overcome inline network device monitoring system limitations</a:t>
            </a:r>
          </a:p>
          <a:p>
            <a:pPr marL="400050" indent="-176400">
              <a:spcBef>
                <a:spcPts val="400"/>
              </a:spcBef>
              <a:buClr>
                <a:schemeClr val="accent6"/>
              </a:buClr>
              <a:buFont typeface="Wingdings" charset="2"/>
              <a:buChar char="§"/>
            </a:pPr>
            <a:r>
              <a:rPr lang="en-US" sz="1200" dirty="0"/>
              <a:t>Significantly less performance impact on network traffic</a:t>
            </a:r>
          </a:p>
          <a:p>
            <a:pPr marL="400050" indent="-176400">
              <a:spcBef>
                <a:spcPts val="400"/>
              </a:spcBef>
              <a:buClr>
                <a:schemeClr val="accent6"/>
              </a:buClr>
              <a:buFont typeface="Wingdings" charset="2"/>
              <a:buChar char="§"/>
            </a:pPr>
            <a:r>
              <a:rPr lang="en-US" sz="1200" dirty="0"/>
              <a:t>More cost efficient when monitoring high bandwidth aggregated links with 10G interfaces and beyond</a:t>
            </a:r>
          </a:p>
          <a:p>
            <a:pPr marL="285750" indent="-176400">
              <a:spcBef>
                <a:spcPts val="984"/>
              </a:spcBef>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160353"/>
            <a:ext cx="492114" cy="495438"/>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9172" y="2163851"/>
            <a:ext cx="1220308" cy="851223"/>
          </a:xfrm>
          <a:prstGeom prst="rect">
            <a:avLst/>
          </a:prstGeom>
        </p:spPr>
      </p:pic>
      <p:cxnSp>
        <p:nvCxnSpPr>
          <p:cNvPr id="24" name="Straight Connector 23"/>
          <p:cNvCxnSpPr/>
          <p:nvPr/>
        </p:nvCxnSpPr>
        <p:spPr bwMode="auto">
          <a:xfrm>
            <a:off x="6737865" y="2964088"/>
            <a:ext cx="8572" cy="285911"/>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513859" y="2594208"/>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4" y="3996303"/>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2604200"/>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8" y="3239968"/>
            <a:ext cx="777319" cy="13086"/>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657851" y="2319014"/>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50" y="2324451"/>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3000801"/>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019717"/>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3" y="3476728"/>
            <a:ext cx="857874" cy="598516"/>
          </a:xfrm>
          <a:prstGeom prst="rect">
            <a:avLst/>
          </a:prstGeom>
        </p:spPr>
      </p:pic>
      <p:cxnSp>
        <p:nvCxnSpPr>
          <p:cNvPr id="51" name="Straight Connector 50"/>
          <p:cNvCxnSpPr/>
          <p:nvPr/>
        </p:nvCxnSpPr>
        <p:spPr bwMode="auto">
          <a:xfrm flipH="1" flipV="1">
            <a:off x="6351931" y="3245809"/>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3232504"/>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11095" y="2346176"/>
            <a:ext cx="335834" cy="535340"/>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2330865"/>
            <a:ext cx="438912" cy="575241"/>
          </a:xfrm>
          <a:prstGeom prst="rect">
            <a:avLst/>
          </a:prstGeom>
        </p:spPr>
      </p:pic>
    </p:spTree>
    <p:extLst>
      <p:ext uri="{BB962C8B-B14F-4D97-AF65-F5344CB8AC3E}">
        <p14:creationId xmlns:p14="http://schemas.microsoft.com/office/powerpoint/2010/main" val="302384937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781907" y="965660"/>
            <a:ext cx="4954386" cy="1016000"/>
          </a:xfrm>
          <a:prstGeom prst="rect">
            <a:avLst/>
          </a:prstGeom>
          <a:extLst>
            <a:ext uri="{FAA26D3D-D897-4be2-8F04-BA451C77F1D7}">
              <ma14:placeholderFlag xmlns:ma14="http://schemas.microsoft.com/office/mac/drawingml/2011/main"/>
            </a:ext>
          </a:extLst>
        </p:spPr>
      </p:pic>
      <p:sp>
        <p:nvSpPr>
          <p:cNvPr id="8" name="TextBox 7"/>
          <p:cNvSpPr txBox="1"/>
          <p:nvPr/>
        </p:nvSpPr>
        <p:spPr>
          <a:xfrm>
            <a:off x="437447" y="1058330"/>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1799849"/>
            <a:ext cx="1017478" cy="1270001"/>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1778683"/>
            <a:ext cx="1163782" cy="1280584"/>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5" y="1715183"/>
            <a:ext cx="1107255" cy="1439335"/>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3254194930"/>
              </p:ext>
            </p:extLst>
          </p:nvPr>
        </p:nvGraphicFramePr>
        <p:xfrm>
          <a:off x="381000" y="3150282"/>
          <a:ext cx="8367888" cy="143256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278130">
                <a:tc>
                  <a:txBody>
                    <a:bodyPr/>
                    <a:lstStyle/>
                    <a:p>
                      <a:endParaRPr lang="en-US" sz="1000" dirty="0"/>
                    </a:p>
                  </a:txBody>
                  <a:tcPr marT="34290" marB="34290" anchor="ctr">
                    <a:solidFill>
                      <a:srgbClr val="3C3C3C"/>
                    </a:solidFill>
                  </a:tcPr>
                </a:tc>
                <a:tc gridSpan="2">
                  <a:txBody>
                    <a:bodyPr/>
                    <a:lstStyle/>
                    <a:p>
                      <a:pPr algn="ctr"/>
                      <a:r>
                        <a:rPr lang="en-CA" sz="1000" b="1" dirty="0" smtClean="0"/>
                        <a:t>1G/10G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000" b="1" dirty="0" smtClean="0"/>
                        <a:t>40G Module</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c gridSpan="2">
                  <a:txBody>
                    <a:bodyPr/>
                    <a:lstStyle/>
                    <a:p>
                      <a:pPr algn="ctr"/>
                      <a:r>
                        <a:rPr lang="en-CA" sz="1000" b="1" dirty="0" smtClean="0"/>
                        <a:t>100G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r>
              <a:tr h="320040">
                <a:tc>
                  <a:txBody>
                    <a:bodyPr/>
                    <a:lstStyle/>
                    <a:p>
                      <a:endParaRPr lang="en-US" sz="900" b="1" dirty="0">
                        <a:solidFill>
                          <a:srgbClr val="F2F2F2"/>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r>
              <a:tr h="278130">
                <a:tc>
                  <a:txBody>
                    <a:bodyPr/>
                    <a:lstStyle/>
                    <a:p>
                      <a:r>
                        <a:rPr lang="en-US" sz="1000" b="1" dirty="0" smtClean="0">
                          <a:solidFill>
                            <a:srgbClr val="F2F2F2"/>
                          </a:solidFill>
                        </a:rPr>
                        <a:t>50/50 Split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FTP-105S</a:t>
                      </a:r>
                      <a:endParaRPr lang="en-US" sz="1000" b="0" dirty="0">
                        <a:solidFill>
                          <a:schemeClr val="tx1"/>
                        </a:solidFill>
                      </a:endParaRPr>
                    </a:p>
                  </a:txBody>
                  <a:tcPr marT="34290" marB="34290" anchor="ctr">
                    <a:solidFill>
                      <a:schemeClr val="accent4">
                        <a:lumMod val="40000"/>
                        <a:lumOff val="60000"/>
                      </a:schemeClr>
                    </a:solidFill>
                  </a:tcPr>
                </a:tc>
              </a:tr>
              <a:tr h="278130">
                <a:tc>
                  <a:txBody>
                    <a:bodyPr/>
                    <a:lstStyle/>
                    <a:p>
                      <a:r>
                        <a:rPr lang="en-US" sz="1000" b="1" dirty="0" smtClean="0">
                          <a:solidFill>
                            <a:srgbClr val="F2F2F2"/>
                          </a:solidFill>
                        </a:rPr>
                        <a:t>70/30</a:t>
                      </a:r>
                      <a:r>
                        <a:rPr lang="en-US" sz="1000" b="1" baseline="0" dirty="0" smtClean="0">
                          <a:solidFill>
                            <a:srgbClr val="F2F2F2"/>
                          </a:solidFill>
                        </a:rPr>
                        <a:t> Spilt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FTP-107S</a:t>
                      </a:r>
                      <a:endParaRPr lang="en-US" sz="1000" b="0" dirty="0">
                        <a:solidFill>
                          <a:schemeClr val="tx1"/>
                        </a:solidFill>
                      </a:endParaRPr>
                    </a:p>
                  </a:txBody>
                  <a:tcPr marT="34290" marB="34290" anchor="ctr">
                    <a:solidFill>
                      <a:schemeClr val="accent4">
                        <a:lumMod val="20000"/>
                        <a:lumOff val="80000"/>
                      </a:schemeClr>
                    </a:solidFill>
                  </a:tcPr>
                </a:tc>
              </a:tr>
              <a:tr h="278130">
                <a:tc>
                  <a:txBody>
                    <a:bodyPr/>
                    <a:lstStyle/>
                    <a:p>
                      <a:r>
                        <a:rPr lang="en-US" sz="1000" b="1" dirty="0" smtClean="0">
                          <a:solidFill>
                            <a:srgbClr val="F2F2F2"/>
                          </a:solidFill>
                        </a:rPr>
                        <a:t>FortiCare</a:t>
                      </a:r>
                      <a:endParaRPr lang="en-US" sz="1000" b="1" dirty="0">
                        <a:solidFill>
                          <a:srgbClr val="F2F2F2"/>
                        </a:solidFill>
                      </a:endParaRPr>
                    </a:p>
                  </a:txBody>
                  <a:tcPr marT="34290" marB="34290" anchor="ctr">
                    <a:solidFill>
                      <a:schemeClr val="accent4"/>
                    </a:solidFill>
                  </a:tcPr>
                </a:tc>
                <a:tc gridSpan="6">
                  <a:txBody>
                    <a:bodyPr/>
                    <a:lstStyle/>
                    <a:p>
                      <a:pPr algn="ctr"/>
                      <a:r>
                        <a:rPr lang="en-US" sz="1000" b="0" dirty="0" smtClean="0">
                          <a:solidFill>
                            <a:schemeClr val="tx1"/>
                          </a:solidFill>
                        </a:rPr>
                        <a:t>8x5 Annual Contract</a:t>
                      </a:r>
                      <a:endParaRPr lang="en-US" sz="1000" b="0" dirty="0">
                        <a:solidFill>
                          <a:schemeClr val="tx1"/>
                        </a:solidFill>
                      </a:endParaRPr>
                    </a:p>
                  </a:txBody>
                  <a:tcPr marT="34290" marB="34290"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5" y="2284562"/>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3649423982"/>
      </p:ext>
    </p:extLst>
  </p:cSld>
  <p:clrMapOvr>
    <a:masterClrMapping/>
  </p:clrMapOvr>
  <p:transition xmlns:p14="http://schemas.microsoft.com/office/powerpoint/2010/main">
    <p:wipe dir="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 performance </a:t>
            </a:r>
            <a:r>
              <a:rPr lang="en-US" sz="1800" b="1" dirty="0" smtClean="0">
                <a:solidFill>
                  <a:schemeClr val="bg1"/>
                </a:solidFill>
                <a:cs typeface="Arial Narrow"/>
              </a:rPr>
              <a:t>tester that aids in infrastructure optimization and configuration validation</a:t>
            </a:r>
            <a:endParaRPr lang="en-US" sz="1800" b="1" dirty="0">
              <a:solidFill>
                <a:schemeClr val="bg1"/>
              </a:solidFill>
              <a:cs typeface="Arial Narrow"/>
            </a:endParaRPr>
          </a:p>
        </p:txBody>
      </p:sp>
      <p:sp>
        <p:nvSpPr>
          <p:cNvPr id="20" name="Content Placeholder 9"/>
          <p:cNvSpPr txBox="1">
            <a:spLocks/>
          </p:cNvSpPr>
          <p:nvPr/>
        </p:nvSpPr>
        <p:spPr>
          <a:xfrm>
            <a:off x="651600" y="1800000"/>
            <a:ext cx="4320000" cy="3134528"/>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smtClean="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xmlns:p14="http://schemas.microsoft.com/office/powerpoint/2010/main" spd="slow">
    <p:wipe/>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8"/>
            <a:ext cx="4490720" cy="253916"/>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3568128928"/>
      </p:ext>
    </p:extLst>
  </p:cSld>
  <p:clrMapOvr>
    <a:masterClrMapping/>
  </p:clrMapOvr>
  <p:transition xmlns:p14="http://schemas.microsoft.com/office/powerpoint/2010/main" spd="slow">
    <p:wipe/>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54400819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1"/>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Also as FortiGate-VMX for </a:t>
            </a:r>
            <a:r>
              <a:rPr lang="en-US" sz="800" dirty="0" err="1" smtClean="0">
                <a:solidFill>
                  <a:srgbClr val="404040"/>
                </a:solidFill>
                <a:latin typeface="Helvetica 55 Roman"/>
                <a:cs typeface="Helvetica 55 Roman"/>
              </a:rPr>
              <a:t>VMWare</a:t>
            </a:r>
            <a:r>
              <a:rPr lang="en-US" sz="800" dirty="0" smtClean="0">
                <a:solidFill>
                  <a:srgbClr val="404040"/>
                </a:solidFill>
                <a:latin typeface="Helvetica 55 Roman"/>
                <a:cs typeface="Helvetica 55 Roman"/>
              </a:rPr>
              <a:t> NSX</a:t>
            </a:r>
            <a:br>
              <a:rPr lang="en-US" sz="800" dirty="0" smtClean="0">
                <a:solidFill>
                  <a:srgbClr val="404040"/>
                </a:solidFill>
                <a:latin typeface="Helvetica 55 Roman"/>
                <a:cs typeface="Helvetica 55 Roman"/>
              </a:rPr>
            </a:br>
            <a:r>
              <a:rPr lang="en-US" sz="8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1902624120"/>
              </p:ext>
            </p:extLst>
          </p:nvPr>
        </p:nvGraphicFramePr>
        <p:xfrm>
          <a:off x="219579" y="1080000"/>
          <a:ext cx="8639996" cy="341999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FortiWeb-VM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637F7F"/>
                          </a:solidFill>
                          <a:effectLst/>
                        </a:rPr>
                        <a:t> </a:t>
                      </a:r>
                      <a:endParaRPr lang="en-US" sz="900" b="0" i="0" u="none" strike="noStrike">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ea typeface="Zapf Dingbats"/>
                          <a:cs typeface="Zapf Dingbats"/>
                          <a:sym typeface="Zapf Dingbats"/>
                        </a:rPr>
                        <a:t>5.1,</a:t>
                      </a:r>
                      <a:r>
                        <a:rPr lang="en-US" sz="900" b="0" i="0" baseline="0" dirty="0" smtClean="0">
                          <a:solidFill>
                            <a:schemeClr val="tx1">
                              <a:lumMod val="65000"/>
                              <a:lumOff val="35000"/>
                            </a:schemeClr>
                          </a:solidFill>
                          <a:latin typeface="+mn-lt"/>
                          <a:ea typeface="Zapf Dingbats"/>
                          <a:cs typeface="Zapf Dingbats"/>
                          <a:sym typeface="Zapf Dingbats"/>
                        </a:rPr>
                        <a:t> 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8"/>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
        <p:nvSpPr>
          <p:cNvPr id="10" name="TextBox 9"/>
          <p:cNvSpPr txBox="1"/>
          <p:nvPr/>
        </p:nvSpPr>
        <p:spPr>
          <a:xfrm>
            <a:off x="6622716" y="2430083"/>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293299897"/>
              </p:ext>
            </p:extLst>
          </p:nvPr>
        </p:nvGraphicFramePr>
        <p:xfrm>
          <a:off x="252002" y="1080000"/>
          <a:ext cx="8640006" cy="3352772"/>
        </p:xfrm>
        <a:graphic>
          <a:graphicData uri="http://schemas.openxmlformats.org/drawingml/2006/table">
            <a:tbl>
              <a:tblPr firstRow="1" bandRow="1">
                <a:effectLst/>
                <a:tableStyleId>{E8034E78-7F5D-4C2E-B375-FC64B27BC917}</a:tableStyleId>
              </a:tblPr>
              <a:tblGrid>
                <a:gridCol w="1689956"/>
                <a:gridCol w="695005"/>
                <a:gridCol w="695005"/>
                <a:gridCol w="695005"/>
                <a:gridCol w="695005"/>
                <a:gridCol w="695005"/>
                <a:gridCol w="695005"/>
                <a:gridCol w="695005"/>
                <a:gridCol w="695005"/>
                <a:gridCol w="695005"/>
                <a:gridCol w="695005"/>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Mobile 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9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83734"/>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Free Subscription Service(s)</a:t>
            </a:r>
          </a:p>
          <a:p>
            <a:pPr algn="r"/>
            <a:r>
              <a:rPr lang="en-US" sz="8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xmlns:p14="http://schemas.microsoft.com/office/powerpoint/2010/mai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6" y="3249964"/>
            <a:ext cx="6870095" cy="1326579"/>
          </a:xfrm>
          <a:prstGeom prst="rect">
            <a:avLst/>
          </a:prstGeom>
          <a:solidFill>
            <a:schemeClr val="accent3">
              <a:lumMod val="60000"/>
              <a:lumOff val="40000"/>
            </a:schemeClr>
          </a:solidFill>
          <a:ln w="9525">
            <a:noFill/>
            <a:round/>
            <a:headEnd/>
            <a:tailEnd/>
          </a:ln>
          <a:extLst/>
        </p:spPr>
        <p:txBody>
          <a:bodyPr wrap="square"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7" y="1037536"/>
            <a:ext cx="6870095" cy="1023177"/>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58" name="Rectangle 57"/>
          <p:cNvSpPr/>
          <p:nvPr/>
        </p:nvSpPr>
        <p:spPr bwMode="invGray">
          <a:xfrm>
            <a:off x="1079501" y="3250981"/>
            <a:ext cx="6879167" cy="873125"/>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12" name="TextBox 11"/>
          <p:cNvSpPr txBox="1"/>
          <p:nvPr/>
        </p:nvSpPr>
        <p:spPr>
          <a:xfrm>
            <a:off x="219207" y="2190983"/>
            <a:ext cx="827276" cy="253916"/>
          </a:xfrm>
          <a:prstGeom prst="rect">
            <a:avLst/>
          </a:prstGeom>
          <a:noFill/>
        </p:spPr>
        <p:txBody>
          <a:bodyPr wrap="square" rtlCol="0">
            <a:spAutoFit/>
          </a:bodyPr>
          <a:lstStyle/>
          <a:p>
            <a:r>
              <a:rPr lang="en-US" sz="1050" b="1" dirty="0" smtClean="0">
                <a:solidFill>
                  <a:srgbClr val="3C3C3C"/>
                </a:solidFill>
              </a:rPr>
              <a:t>USERS</a:t>
            </a:r>
            <a:endParaRPr lang="en-US" sz="1050" b="1" dirty="0">
              <a:solidFill>
                <a:srgbClr val="3C3C3C"/>
              </a:solidFill>
            </a:endParaRP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0" name="Oval 9"/>
          <p:cNvSpPr/>
          <p:nvPr/>
        </p:nvSpPr>
        <p:spPr bwMode="invGray">
          <a:xfrm>
            <a:off x="1154799"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3" name="TextBox 12"/>
          <p:cNvSpPr txBox="1"/>
          <p:nvPr/>
        </p:nvSpPr>
        <p:spPr>
          <a:xfrm>
            <a:off x="1163150" y="2190983"/>
            <a:ext cx="1140355" cy="253916"/>
          </a:xfrm>
          <a:prstGeom prst="rect">
            <a:avLst/>
          </a:prstGeom>
          <a:noFill/>
        </p:spPr>
        <p:txBody>
          <a:bodyPr wrap="square" rtlCol="0">
            <a:spAutoFit/>
          </a:bodyPr>
          <a:lstStyle/>
          <a:p>
            <a:pPr algn="ctr"/>
            <a:r>
              <a:rPr lang="en-US" sz="1050" b="1" dirty="0" smtClean="0">
                <a:solidFill>
                  <a:schemeClr val="accent4">
                    <a:lumMod val="50000"/>
                  </a:schemeClr>
                </a:solidFill>
              </a:rPr>
              <a:t>ENDPOINTS</a:t>
            </a:r>
            <a:endParaRPr lang="en-US" sz="1050" b="1" dirty="0">
              <a:solidFill>
                <a:schemeClr val="accent4">
                  <a:lumMod val="50000"/>
                </a:schemeClr>
              </a:solidFill>
            </a:endParaRP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5" name="Oval 14"/>
          <p:cNvSpPr/>
          <p:nvPr/>
        </p:nvSpPr>
        <p:spPr bwMode="invGray">
          <a:xfrm>
            <a:off x="254741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8" name="TextBox 17"/>
          <p:cNvSpPr txBox="1"/>
          <p:nvPr/>
        </p:nvSpPr>
        <p:spPr>
          <a:xfrm>
            <a:off x="2680101" y="2190983"/>
            <a:ext cx="891681" cy="253916"/>
          </a:xfrm>
          <a:prstGeom prst="rect">
            <a:avLst/>
          </a:prstGeom>
          <a:noFill/>
        </p:spPr>
        <p:txBody>
          <a:bodyPr wrap="square" rtlCol="0">
            <a:spAutoFit/>
          </a:bodyPr>
          <a:lstStyle/>
          <a:p>
            <a:pPr algn="ctr"/>
            <a:r>
              <a:rPr lang="en-US" sz="1050" b="1" dirty="0" smtClean="0">
                <a:solidFill>
                  <a:schemeClr val="accent4">
                    <a:lumMod val="50000"/>
                  </a:schemeClr>
                </a:solidFill>
              </a:rPr>
              <a:t>ACCESS</a:t>
            </a:r>
            <a:endParaRPr lang="en-US" sz="1050" b="1" dirty="0">
              <a:solidFill>
                <a:schemeClr val="accent4">
                  <a:lumMod val="50000"/>
                </a:schemeClr>
              </a:solidFill>
            </a:endParaRP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2" name="Oval 21"/>
          <p:cNvSpPr/>
          <p:nvPr/>
        </p:nvSpPr>
        <p:spPr bwMode="invGray">
          <a:xfrm>
            <a:off x="3940027"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23" name="TextBox 22"/>
          <p:cNvSpPr txBox="1"/>
          <p:nvPr/>
        </p:nvSpPr>
        <p:spPr>
          <a:xfrm>
            <a:off x="3847718" y="2190983"/>
            <a:ext cx="1377079" cy="253916"/>
          </a:xfrm>
          <a:prstGeom prst="rect">
            <a:avLst/>
          </a:prstGeom>
          <a:noFill/>
        </p:spPr>
        <p:txBody>
          <a:bodyPr wrap="square" rtlCol="0">
            <a:spAutoFit/>
          </a:bodyPr>
          <a:lstStyle/>
          <a:p>
            <a:pPr algn="ctr"/>
            <a:r>
              <a:rPr lang="en-US" sz="1050" b="1" dirty="0" smtClean="0">
                <a:solidFill>
                  <a:schemeClr val="accent4">
                    <a:lumMod val="50000"/>
                  </a:schemeClr>
                </a:solidFill>
              </a:rPr>
              <a:t>SEGMENTATION</a:t>
            </a:r>
            <a:endParaRPr lang="en-US" sz="1050" b="1" dirty="0">
              <a:solidFill>
                <a:schemeClr val="accent4">
                  <a:lumMod val="50000"/>
                </a:schemeClr>
              </a:solidFill>
            </a:endParaRP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invGray">
          <a:xfrm>
            <a:off x="5332641"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0" name="TextBox 29"/>
          <p:cNvSpPr txBox="1"/>
          <p:nvPr/>
        </p:nvSpPr>
        <p:spPr>
          <a:xfrm>
            <a:off x="5283645" y="2190983"/>
            <a:ext cx="1318228" cy="253916"/>
          </a:xfrm>
          <a:prstGeom prst="rect">
            <a:avLst/>
          </a:prstGeom>
          <a:noFill/>
        </p:spPr>
        <p:txBody>
          <a:bodyPr wrap="square" rtlCol="0">
            <a:spAutoFit/>
          </a:bodyPr>
          <a:lstStyle/>
          <a:p>
            <a:pPr algn="ctr"/>
            <a:r>
              <a:rPr lang="en-US" sz="1050" b="1" dirty="0" smtClean="0">
                <a:solidFill>
                  <a:schemeClr val="accent4">
                    <a:lumMod val="50000"/>
                  </a:schemeClr>
                </a:solidFill>
              </a:rPr>
              <a:t>NETWORK</a:t>
            </a:r>
            <a:endParaRPr lang="en-US" sz="1050" b="1" dirty="0">
              <a:solidFill>
                <a:schemeClr val="accent4">
                  <a:lumMod val="50000"/>
                </a:schemeClr>
              </a:solidFill>
            </a:endParaRP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34" name="Oval 33"/>
          <p:cNvSpPr/>
          <p:nvPr/>
        </p:nvSpPr>
        <p:spPr bwMode="invGray">
          <a:xfrm>
            <a:off x="671725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5" name="TextBox 34"/>
          <p:cNvSpPr txBox="1"/>
          <p:nvPr/>
        </p:nvSpPr>
        <p:spPr>
          <a:xfrm>
            <a:off x="6660723" y="2190983"/>
            <a:ext cx="1247609" cy="253916"/>
          </a:xfrm>
          <a:prstGeom prst="rect">
            <a:avLst/>
          </a:prstGeom>
          <a:noFill/>
        </p:spPr>
        <p:txBody>
          <a:bodyPr wrap="square" rtlCol="0">
            <a:spAutoFit/>
          </a:bodyPr>
          <a:lstStyle/>
          <a:p>
            <a:pPr algn="ctr"/>
            <a:r>
              <a:rPr lang="en-US" sz="1050" b="1" dirty="0" smtClean="0">
                <a:solidFill>
                  <a:schemeClr val="accent4">
                    <a:lumMod val="50000"/>
                  </a:schemeClr>
                </a:solidFill>
              </a:rPr>
              <a:t>APPLICATION</a:t>
            </a:r>
            <a:endParaRPr lang="en-US" sz="1050" b="1" dirty="0">
              <a:solidFill>
                <a:schemeClr val="accent4">
                  <a:lumMod val="50000"/>
                </a:schemeClr>
              </a:solidFill>
            </a:endParaRPr>
          </a:p>
        </p:txBody>
      </p:sp>
      <p:sp>
        <p:nvSpPr>
          <p:cNvPr id="40" name="TextBox 39"/>
          <p:cNvSpPr txBox="1"/>
          <p:nvPr/>
        </p:nvSpPr>
        <p:spPr>
          <a:xfrm>
            <a:off x="7963797" y="2190983"/>
            <a:ext cx="827276" cy="253916"/>
          </a:xfrm>
          <a:prstGeom prst="rect">
            <a:avLst/>
          </a:prstGeom>
          <a:noFill/>
        </p:spPr>
        <p:txBody>
          <a:bodyPr wrap="square" rtlCol="0">
            <a:spAutoFit/>
          </a:bodyPr>
          <a:lstStyle/>
          <a:p>
            <a:pPr algn="ctr"/>
            <a:r>
              <a:rPr lang="en-US" sz="1050" b="1" dirty="0" smtClean="0">
                <a:solidFill>
                  <a:srgbClr val="3C3C3C"/>
                </a:solidFill>
              </a:rPr>
              <a:t>DATA</a:t>
            </a:r>
            <a:endParaRPr lang="en-US" sz="1050" b="1" dirty="0">
              <a:solidFill>
                <a:srgbClr val="3C3C3C"/>
              </a:solidFill>
            </a:endParaRPr>
          </a:p>
        </p:txBody>
      </p:sp>
      <p:sp>
        <p:nvSpPr>
          <p:cNvPr id="59" name="TextBox 58"/>
          <p:cNvSpPr txBox="1"/>
          <p:nvPr/>
        </p:nvSpPr>
        <p:spPr>
          <a:xfrm>
            <a:off x="1527370" y="3765111"/>
            <a:ext cx="3855819" cy="338554"/>
          </a:xfrm>
          <a:prstGeom prst="rect">
            <a:avLst/>
          </a:prstGeom>
          <a:noFill/>
        </p:spPr>
        <p:txBody>
          <a:bodyPr wrap="square" rtlCol="0">
            <a:spAutoFit/>
          </a:bodyPr>
          <a:lstStyle/>
          <a:p>
            <a:r>
              <a:rPr lang="en-US" sz="1600" b="1" dirty="0" smtClean="0">
                <a:solidFill>
                  <a:schemeClr val="accent2">
                    <a:lumMod val="50000"/>
                  </a:schemeClr>
                </a:solidFill>
              </a:rPr>
              <a:t>SECURITY</a:t>
            </a:r>
            <a:endParaRPr lang="en-US" sz="1600" b="1" dirty="0">
              <a:solidFill>
                <a:schemeClr val="accent2">
                  <a:lumMod val="50000"/>
                </a:schemeClr>
              </a:solidFill>
            </a:endParaRPr>
          </a:p>
        </p:txBody>
      </p:sp>
      <p:sp>
        <p:nvSpPr>
          <p:cNvPr id="61" name="TextBox 60"/>
          <p:cNvSpPr txBox="1"/>
          <p:nvPr/>
        </p:nvSpPr>
        <p:spPr>
          <a:xfrm>
            <a:off x="1601452" y="1004415"/>
            <a:ext cx="3855819" cy="338554"/>
          </a:xfrm>
          <a:prstGeom prst="rect">
            <a:avLst/>
          </a:prstGeom>
          <a:noFill/>
        </p:spPr>
        <p:txBody>
          <a:bodyPr wrap="square" rtlCol="0">
            <a:spAutoFit/>
          </a:bodyPr>
          <a:lstStyle/>
          <a:p>
            <a:r>
              <a:rPr lang="en-US" sz="1600" b="1" dirty="0" smtClean="0">
                <a:solidFill>
                  <a:schemeClr val="accent2">
                    <a:lumMod val="50000"/>
                  </a:schemeClr>
                </a:solidFill>
              </a:rPr>
              <a:t>MANAGEMENT</a:t>
            </a:r>
            <a:endParaRPr lang="en-US" sz="1600" b="1" dirty="0">
              <a:solidFill>
                <a:schemeClr val="accent2">
                  <a:lumMod val="50000"/>
                </a:schemeClr>
              </a:solidFill>
            </a:endParaRPr>
          </a:p>
        </p:txBody>
      </p:sp>
      <p:sp>
        <p:nvSpPr>
          <p:cNvPr id="62" name="Rectangle 61"/>
          <p:cNvSpPr/>
          <p:nvPr/>
        </p:nvSpPr>
        <p:spPr bwMode="invGray">
          <a:xfrm>
            <a:off x="1503183" y="1688541"/>
            <a:ext cx="6137985" cy="370751"/>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63" name="TextBox 62"/>
          <p:cNvSpPr txBox="1"/>
          <p:nvPr/>
        </p:nvSpPr>
        <p:spPr>
          <a:xfrm>
            <a:off x="1602600" y="1741636"/>
            <a:ext cx="3855819" cy="338554"/>
          </a:xfrm>
          <a:prstGeom prst="rect">
            <a:avLst/>
          </a:prstGeom>
          <a:noFill/>
        </p:spPr>
        <p:txBody>
          <a:bodyPr wrap="square" rtlCol="0">
            <a:spAutoFit/>
          </a:bodyPr>
          <a:lstStyle/>
          <a:p>
            <a:r>
              <a:rPr lang="en-US" sz="1600" b="1" dirty="0" smtClean="0">
                <a:solidFill>
                  <a:schemeClr val="accent2">
                    <a:lumMod val="50000"/>
                  </a:schemeClr>
                </a:solidFill>
              </a:rPr>
              <a:t>PLATFORM</a:t>
            </a:r>
            <a:endParaRPr lang="en-US" sz="1600" b="1" dirty="0">
              <a:solidFill>
                <a:schemeClr val="accent2">
                  <a:lumMod val="50000"/>
                </a:schemeClr>
              </a:solidFill>
            </a:endParaRP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4"/>
            <a:ext cx="404414" cy="472786"/>
          </a:xfrm>
          <a:prstGeom prst="rect">
            <a:avLst/>
          </a:prstGeom>
        </p:spPr>
      </p:pic>
      <p:grpSp>
        <p:nvGrpSpPr>
          <p:cNvPr id="83" name="Group 82"/>
          <p:cNvGrpSpPr/>
          <p:nvPr/>
        </p:nvGrpSpPr>
        <p:grpSpPr>
          <a:xfrm>
            <a:off x="5049307" y="1737463"/>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smtClean="0">
                  <a:solidFill>
                    <a:schemeClr val="bg1">
                      <a:lumMod val="50000"/>
                    </a:schemeClr>
                  </a:solidFill>
                </a:rPr>
                <a:t>Cloud</a:t>
              </a:r>
              <a:endParaRPr lang="en-US" sz="800" b="1" dirty="0">
                <a:solidFill>
                  <a:schemeClr val="bg1">
                    <a:lumMod val="50000"/>
                  </a:schemeClr>
                </a:solidFill>
              </a:endParaRP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4"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3"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3"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a:spAutoFit/>
          </a:bodyPr>
          <a:lstStyle/>
          <a:p>
            <a:r>
              <a:rPr lang="en-US" sz="1600" b="1" dirty="0" smtClean="0">
                <a:solidFill>
                  <a:schemeClr val="accent2">
                    <a:lumMod val="50000"/>
                  </a:schemeClr>
                </a:solidFill>
              </a:rPr>
              <a:t>THREAT INTELLIGENCE</a:t>
            </a:r>
            <a:endParaRPr lang="en-US" sz="1600" b="1" dirty="0">
              <a:solidFill>
                <a:schemeClr val="accent2">
                  <a:lumMod val="50000"/>
                </a:schemeClr>
              </a:solidFill>
            </a:endParaRPr>
          </a:p>
        </p:txBody>
      </p:sp>
      <p:sp>
        <p:nvSpPr>
          <p:cNvPr id="4" name="Left-Right Arrow 3"/>
          <p:cNvSpPr/>
          <p:nvPr/>
        </p:nvSpPr>
        <p:spPr bwMode="invGray">
          <a:xfrm>
            <a:off x="391584" y="2577413"/>
            <a:ext cx="8244417" cy="849313"/>
          </a:xfrm>
          <a:prstGeom prst="leftRightArrow">
            <a:avLst/>
          </a:prstGeom>
          <a:solidFill>
            <a:schemeClr val="bg2">
              <a:lumMod val="50000"/>
              <a:alpha val="50000"/>
            </a:schemeClr>
          </a:solidFill>
          <a:ln w="9525">
            <a:noFill/>
            <a:round/>
            <a:headEnd/>
            <a:tailEnd/>
          </a:ln>
          <a:extLst/>
        </p:spPr>
        <p:txBody>
          <a:bodyPr wrap="square" rtlCol="0" anchor="ctr"/>
          <a:lstStyle/>
          <a:p>
            <a:pPr algn="ctr" defTabSz="342879"/>
            <a:endParaRPr lang="en-US" sz="2000" dirty="0" smtClean="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0"/>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6"/>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39"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8" y="2967746"/>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2" y="2636453"/>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4" y="2688244"/>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2"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5"/>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1"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4" y="3453481"/>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Detect</a:t>
              </a:r>
              <a:endParaRPr lang="de-DE" sz="700" b="1" dirty="0">
                <a:solidFill>
                  <a:schemeClr val="bg1"/>
                </a:solidFill>
              </a:endParaRP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Prevent</a:t>
              </a:r>
              <a:endParaRPr lang="de-DE" sz="700" b="1" dirty="0">
                <a:solidFill>
                  <a:schemeClr val="bg1"/>
                </a:solidFill>
              </a:endParaRP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smtClean="0">
                  <a:solidFill>
                    <a:schemeClr val="bg1"/>
                  </a:solidFill>
                </a:rPr>
                <a:t>Mitigate</a:t>
              </a:r>
              <a:endParaRPr lang="de-DE" sz="700" b="1" dirty="0">
                <a:solidFill>
                  <a:schemeClr val="bg1"/>
                </a:solidFill>
              </a:endParaRP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xmlns:p14="http://schemas.microsoft.com/office/powerpoint/2010/mai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pSp>
        <p:nvGrpSpPr>
          <p:cNvPr id="6" name="Group 5"/>
          <p:cNvGrpSpPr/>
          <p:nvPr/>
        </p:nvGrpSpPr>
        <p:grpSpPr>
          <a:xfrm>
            <a:off x="1184013" y="1151155"/>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14x GE RJ45 Switch </a:t>
            </a:r>
            <a:r>
              <a:rPr lang="en-US" sz="1000" b="1" dirty="0" smtClean="0"/>
              <a:t>Ports</a:t>
            </a:r>
            <a:endParaRPr lang="en-US" sz="1000" b="1"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21" name="Oval 20"/>
          <p:cNvSpPr/>
          <p:nvPr/>
        </p:nvSpPr>
        <p:spPr bwMode="auto">
          <a:xfrm>
            <a:off x="396651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300044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5" name="Picture 14"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8" y="3121884"/>
            <a:ext cx="1765111"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22.5 Mbps</a:t>
            </a:r>
          </a:p>
          <a:p>
            <a:r>
              <a:rPr lang="en-US" sz="800" dirty="0" smtClean="0">
                <a:solidFill>
                  <a:srgbClr val="7F7F7F"/>
                </a:solidFill>
              </a:rPr>
              <a:t>NGFW </a:t>
            </a:r>
            <a:r>
              <a:rPr lang="en-US" sz="800" dirty="0">
                <a:solidFill>
                  <a:srgbClr val="7F7F7F"/>
                </a:solidFill>
              </a:rPr>
              <a:t>Throughput</a:t>
            </a:r>
          </a:p>
          <a:p>
            <a:endParaRPr lang="en-US" sz="800" dirty="0">
              <a:solidFill>
                <a:srgbClr val="7F7F7F"/>
              </a:solidFill>
            </a:endParaRPr>
          </a:p>
        </p:txBody>
      </p: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0"/>
          <a:stretch>
            <a:fillRect/>
          </a:stretch>
        </p:blipFill>
        <p:spPr>
          <a:xfrm>
            <a:off x="7396792" y="4062940"/>
            <a:ext cx="505867" cy="503339"/>
          </a:xfrm>
          <a:prstGeom prst="rect">
            <a:avLst/>
          </a:prstGeom>
        </p:spPr>
      </p:pic>
      <p:pic>
        <p:nvPicPr>
          <p:cNvPr id="28" name="Picture 27"/>
          <p:cNvPicPr>
            <a:picLocks noChangeAspect="1"/>
          </p:cNvPicPr>
          <p:nvPr/>
        </p:nvPicPr>
        <p:blipFill>
          <a:blip r:embed="rId11"/>
          <a:stretch>
            <a:fillRect/>
          </a:stretch>
        </p:blipFill>
        <p:spPr>
          <a:xfrm>
            <a:off x="6703207" y="4104600"/>
            <a:ext cx="468167" cy="438533"/>
          </a:xfrm>
          <a:prstGeom prst="rect">
            <a:avLst/>
          </a:prstGeom>
        </p:spPr>
      </p:pic>
      <p:pic>
        <p:nvPicPr>
          <p:cNvPr id="29" name="Picture 28"/>
          <p:cNvPicPr>
            <a:picLocks noChangeAspect="1"/>
          </p:cNvPicPr>
          <p:nvPr/>
        </p:nvPicPr>
        <p:blipFill>
          <a:blip r:embed="rId12"/>
          <a:stretch>
            <a:fillRect/>
          </a:stretch>
        </p:blipFill>
        <p:spPr>
          <a:xfrm>
            <a:off x="8097409" y="4111844"/>
            <a:ext cx="613216" cy="427264"/>
          </a:xfrm>
          <a:prstGeom prst="rect">
            <a:avLst/>
          </a:prstGeom>
        </p:spPr>
      </p:pic>
      <p:grpSp>
        <p:nvGrpSpPr>
          <p:cNvPr id="30" name="Group 29"/>
          <p:cNvGrpSpPr/>
          <p:nvPr/>
        </p:nvGrpSpPr>
        <p:grpSpPr>
          <a:xfrm>
            <a:off x="5984936" y="4091311"/>
            <a:ext cx="482083" cy="459205"/>
            <a:chOff x="5818638" y="4203821"/>
            <a:chExt cx="467667" cy="445474"/>
          </a:xfrm>
        </p:grpSpPr>
        <p:pic>
          <p:nvPicPr>
            <p:cNvPr id="31" name="Picture 3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4"/>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4" name="Rounded Rectangle 33"/>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5" name="Rounded Rectangle 34"/>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6" name="Rounded Rectangle 3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7" name="Straight Connector 3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9" name="Picture 3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0" name="Straight Connector 3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92948850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p>
          <a:p>
            <a:endParaRPr lang="en-US" sz="1000" dirty="0"/>
          </a:p>
          <a:p>
            <a:pPr marL="0" indent="0">
              <a:buNone/>
            </a:pPr>
            <a:r>
              <a:rPr lang="en-US" sz="1000" b="1" dirty="0" smtClean="0"/>
              <a:t>Aug2015</a:t>
            </a:r>
            <a:r>
              <a:rPr lang="en-US" sz="1000" b="1" dirty="0"/>
              <a:t>	</a:t>
            </a:r>
          </a:p>
          <a:p>
            <a:r>
              <a:rPr lang="en-US" sz="1000" dirty="0"/>
              <a:t>Update to VM Matrix</a:t>
            </a:r>
          </a:p>
          <a:p>
            <a:r>
              <a:rPr lang="en-US" sz="1000" dirty="0"/>
              <a:t>Update to </a:t>
            </a:r>
            <a:r>
              <a:rPr lang="en-US" sz="1000" dirty="0" smtClean="0"/>
              <a:t>FortiGuard Matrix</a:t>
            </a:r>
          </a:p>
          <a:p>
            <a:endParaRPr lang="en-US" sz="1000" dirty="0"/>
          </a:p>
          <a:p>
            <a:pPr marL="0" indent="0">
              <a:buNone/>
            </a:pPr>
            <a:r>
              <a:rPr lang="en-US" sz="1000" b="1" dirty="0" smtClean="0"/>
              <a:t>Sep2015</a:t>
            </a:r>
            <a:r>
              <a:rPr lang="en-US" sz="1000" b="1" dirty="0"/>
              <a:t>	</a:t>
            </a:r>
          </a:p>
          <a:p>
            <a:r>
              <a:rPr lang="en-US" sz="1000" dirty="0" smtClean="0"/>
              <a:t>Add </a:t>
            </a:r>
            <a:r>
              <a:rPr lang="en-US" sz="1000" dirty="0" err="1" smtClean="0"/>
              <a:t>FortiMonitor</a:t>
            </a:r>
            <a:r>
              <a:rPr lang="en-US" sz="1000" dirty="0" smtClean="0"/>
              <a:t>, FortiAP S-series</a:t>
            </a:r>
            <a:endParaRPr lang="en-US" sz="1000" dirty="0"/>
          </a:p>
          <a:p>
            <a:r>
              <a:rPr lang="en-US" sz="1000" dirty="0"/>
              <a:t>Update to </a:t>
            </a:r>
            <a:r>
              <a:rPr lang="en-US" sz="1000" dirty="0" smtClean="0"/>
              <a:t>VM Matrix</a:t>
            </a:r>
          </a:p>
          <a:p>
            <a:pPr marL="0" indent="0">
              <a:buNone/>
            </a:pPr>
            <a:r>
              <a:rPr lang="en-US" sz="1000" b="1" dirty="0" smtClean="0"/>
              <a:t>Oct2015</a:t>
            </a:r>
            <a:r>
              <a:rPr lang="en-US" sz="1000" b="1" dirty="0"/>
              <a:t>	</a:t>
            </a:r>
          </a:p>
          <a:p>
            <a:r>
              <a:rPr lang="en-US" sz="1000" dirty="0" smtClean="0"/>
              <a:t>New 16:9 Format and hardware feature icons</a:t>
            </a:r>
          </a:p>
          <a:p>
            <a:r>
              <a:rPr lang="en-US" sz="1000" dirty="0" smtClean="0"/>
              <a:t>Add new products and </a:t>
            </a:r>
            <a:r>
              <a:rPr lang="en-US" sz="1000" dirty="0" err="1" smtClean="0"/>
              <a:t>FortiMoM</a:t>
            </a:r>
            <a:endParaRPr lang="en-US" sz="1000" dirty="0" smtClean="0"/>
          </a:p>
          <a:p>
            <a:r>
              <a:rPr lang="en-US" sz="1000" dirty="0" smtClean="0"/>
              <a:t>Update 3810D UDP throughput</a:t>
            </a:r>
          </a:p>
          <a:p>
            <a:endParaRPr lang="en-US" sz="1000" dirty="0"/>
          </a:p>
          <a:p>
            <a:pPr marL="0" indent="0">
              <a:buNone/>
            </a:pPr>
            <a:r>
              <a:rPr lang="en-US" sz="1000" b="1" dirty="0"/>
              <a:t>Oct2015	</a:t>
            </a:r>
          </a:p>
          <a:p>
            <a:r>
              <a:rPr lang="en-US" sz="1000" dirty="0" smtClean="0"/>
              <a:t>Update FAZ specs</a:t>
            </a:r>
          </a:p>
          <a:p>
            <a:endParaRPr lang="en-US" sz="1000" dirty="0"/>
          </a:p>
          <a:p>
            <a:pPr marL="0" indent="0">
              <a:buNone/>
            </a:pPr>
            <a:r>
              <a:rPr lang="en-US" sz="1000" b="1" dirty="0" smtClean="0"/>
              <a:t>Nov2015</a:t>
            </a:r>
            <a:r>
              <a:rPr lang="en-US" sz="1000" b="1" dirty="0"/>
              <a:t>	</a:t>
            </a:r>
          </a:p>
          <a:p>
            <a:r>
              <a:rPr lang="en-US" sz="1000" dirty="0"/>
              <a:t>Update </a:t>
            </a:r>
            <a:r>
              <a:rPr lang="en-US" sz="1000" dirty="0" smtClean="0"/>
              <a:t>FWB specs</a:t>
            </a:r>
          </a:p>
          <a:p>
            <a:pPr marL="0" indent="0">
              <a:buNone/>
            </a:pPr>
            <a:endParaRPr lang="en-US" sz="1000" b="1" dirty="0" smtClean="0"/>
          </a:p>
          <a:p>
            <a:pPr marL="0" indent="0">
              <a:buNone/>
            </a:pPr>
            <a:r>
              <a:rPr lang="en-US" sz="1000" b="1" dirty="0" smtClean="0"/>
              <a:t>Dec2015</a:t>
            </a:r>
            <a:r>
              <a:rPr lang="en-US" sz="1000" b="1" dirty="0"/>
              <a:t>	</a:t>
            </a:r>
          </a:p>
          <a:p>
            <a:r>
              <a:rPr lang="en-US" sz="1000" dirty="0"/>
              <a:t>Update </a:t>
            </a:r>
            <a:r>
              <a:rPr lang="en-US" sz="1000" dirty="0" smtClean="0"/>
              <a:t>VM table </a:t>
            </a:r>
            <a:endParaRPr lang="en-US" sz="1000" dirty="0"/>
          </a:p>
          <a:p>
            <a:pPr marL="0" indent="0">
              <a:buNone/>
            </a:pPr>
            <a:endParaRPr lang="en-US" sz="1000" b="1" dirty="0" smtClean="0"/>
          </a:p>
          <a:p>
            <a:pPr marL="0" indent="0">
              <a:buNone/>
            </a:pPr>
            <a:r>
              <a:rPr lang="en-US" sz="1000" b="1" dirty="0" smtClean="0"/>
              <a:t>Jan2016</a:t>
            </a:r>
            <a:r>
              <a:rPr lang="en-US" sz="1000" b="1" dirty="0"/>
              <a:t>	</a:t>
            </a:r>
          </a:p>
          <a:p>
            <a:r>
              <a:rPr lang="en-US" sz="1000" dirty="0" smtClean="0"/>
              <a:t>Remove Proxy AV</a:t>
            </a:r>
            <a:endParaRPr lang="en-US" sz="1000" dirty="0"/>
          </a:p>
          <a:p>
            <a:endParaRPr lang="en-US" sz="1000" dirty="0"/>
          </a:p>
          <a:p>
            <a:pPr marL="0" indent="0">
              <a:buNone/>
            </a:pPr>
            <a:endParaRPr lang="en-US" sz="1000" b="1" dirty="0"/>
          </a:p>
          <a:p>
            <a:pPr marL="0" indent="0">
              <a:buNone/>
            </a:pPr>
            <a:r>
              <a:rPr lang="en-US" sz="1000" b="1" dirty="0" smtClean="0"/>
              <a:t>Feb2016</a:t>
            </a:r>
            <a:r>
              <a:rPr lang="en-US" sz="1000" b="1" dirty="0"/>
              <a:t>	</a:t>
            </a:r>
          </a:p>
          <a:p>
            <a:r>
              <a:rPr lang="en-US" sz="1000" dirty="0" smtClean="0"/>
              <a:t>Add NGFW Specs, new design for FortiGate slides</a:t>
            </a:r>
            <a:endParaRPr lang="en-US" sz="1000" dirty="0"/>
          </a:p>
          <a:p>
            <a:endParaRPr lang="en-US" sz="1000" dirty="0" smtClean="0"/>
          </a:p>
          <a:p>
            <a:pPr marL="0" indent="0">
              <a:buNone/>
            </a:pPr>
            <a:endParaRPr lang="en-US" sz="1000" dirty="0" smtClean="0"/>
          </a:p>
          <a:p>
            <a:endParaRPr lang="en-US" sz="1000" dirty="0"/>
          </a:p>
          <a:p>
            <a:endParaRPr lang="en-US" sz="1000" dirty="0"/>
          </a:p>
          <a:p>
            <a:endParaRPr lang="en-US" sz="1000" dirty="0" smtClean="0"/>
          </a:p>
          <a:p>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pSp>
        <p:nvGrpSpPr>
          <p:cNvPr id="2" name="Group 1"/>
          <p:cNvGrpSpPr/>
          <p:nvPr/>
        </p:nvGrpSpPr>
        <p:grpSpPr>
          <a:xfrm>
            <a:off x="1184013"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smtClean="0"/>
              <a:t>10x </a:t>
            </a:r>
            <a:r>
              <a:rPr lang="en-US" sz="1000" b="1" dirty="0"/>
              <a:t>GE RJ45 Switch Ports </a:t>
            </a:r>
            <a:endParaRPr lang="en-US" sz="1000" b="1" dirty="0" smtClean="0"/>
          </a:p>
          <a:p>
            <a:pPr marL="343047" indent="-343047" defTabSz="914417">
              <a:spcBef>
                <a:spcPct val="20000"/>
              </a:spcBef>
              <a:buClr>
                <a:schemeClr val="accent6"/>
              </a:buClr>
              <a:buFont typeface="+mj-ea"/>
              <a:buAutoNum type="circleNumDbPlain"/>
            </a:pPr>
            <a:r>
              <a:rPr lang="en-US" sz="1000" b="1" dirty="0" smtClean="0"/>
              <a:t>4x </a:t>
            </a:r>
            <a:r>
              <a:rPr lang="en-US" sz="1000" b="1" dirty="0"/>
              <a:t>GE RJ45 </a:t>
            </a:r>
            <a:r>
              <a:rPr lang="en-US" sz="1000" b="1" dirty="0" smtClean="0"/>
              <a:t>PoE Ports</a:t>
            </a:r>
            <a:r>
              <a:rPr lang="en-US" sz="1000" b="1" dirty="0"/>
              <a:t/>
            </a:r>
            <a:br>
              <a:rPr lang="en-US" sz="1000" b="1" dirty="0"/>
            </a:br>
            <a:endParaRPr lang="en-US" sz="1000" b="1"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1" name="Picture 20"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2" name="TextBox 21"/>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descr="Hacker-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6" name="TextBox 25"/>
          <p:cNvSpPr txBox="1"/>
          <p:nvPr/>
        </p:nvSpPr>
        <p:spPr>
          <a:xfrm>
            <a:off x="3629849" y="3121884"/>
            <a:ext cx="1876872"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35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0"/>
          <a:stretch>
            <a:fillRect/>
          </a:stretch>
        </p:blipFill>
        <p:spPr>
          <a:xfrm>
            <a:off x="7396792" y="4062940"/>
            <a:ext cx="505867" cy="503339"/>
          </a:xfrm>
          <a:prstGeom prst="rect">
            <a:avLst/>
          </a:prstGeom>
        </p:spPr>
      </p:pic>
      <p:pic>
        <p:nvPicPr>
          <p:cNvPr id="29" name="Picture 28"/>
          <p:cNvPicPr>
            <a:picLocks noChangeAspect="1"/>
          </p:cNvPicPr>
          <p:nvPr/>
        </p:nvPicPr>
        <p:blipFill>
          <a:blip r:embed="rId11"/>
          <a:stretch>
            <a:fillRect/>
          </a:stretch>
        </p:blipFill>
        <p:spPr>
          <a:xfrm>
            <a:off x="6703207" y="4104600"/>
            <a:ext cx="468167" cy="438533"/>
          </a:xfrm>
          <a:prstGeom prst="rect">
            <a:avLst/>
          </a:prstGeom>
        </p:spPr>
      </p:pic>
      <p:pic>
        <p:nvPicPr>
          <p:cNvPr id="30" name="Picture 29"/>
          <p:cNvPicPr>
            <a:picLocks noChangeAspect="1"/>
          </p:cNvPicPr>
          <p:nvPr/>
        </p:nvPicPr>
        <p:blipFill>
          <a:blip r:embed="rId12"/>
          <a:stretch>
            <a:fillRect/>
          </a:stretch>
        </p:blipFill>
        <p:spPr>
          <a:xfrm>
            <a:off x="8097409" y="4111844"/>
            <a:ext cx="613216" cy="427264"/>
          </a:xfrm>
          <a:prstGeom prst="rect">
            <a:avLst/>
          </a:prstGeom>
        </p:spPr>
      </p:pic>
      <p:grpSp>
        <p:nvGrpSpPr>
          <p:cNvPr id="31" name="Group 30"/>
          <p:cNvGrpSpPr/>
          <p:nvPr/>
        </p:nvGrpSpPr>
        <p:grpSpPr>
          <a:xfrm>
            <a:off x="5984936" y="4091311"/>
            <a:ext cx="482083" cy="459205"/>
            <a:chOff x="5818638" y="4203821"/>
            <a:chExt cx="467667" cy="445474"/>
          </a:xfrm>
        </p:grpSpPr>
        <p:pic>
          <p:nvPicPr>
            <p:cNvPr id="32" name="Picture 3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4"/>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5" name="Rounded Rectangle 34"/>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6" name="Rounded Rectangle 35"/>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7" name="Rounded Rectangle 36"/>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8" name="Straight Connector 3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0" name="Picture 3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1" name="Straight Connector 40"/>
          <p:cNvCxnSpPr/>
          <p:nvPr/>
        </p:nvCxnSpPr>
        <p:spPr>
          <a:xfrm>
            <a:off x="5660138" y="1170912"/>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19430521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3" y="1218358"/>
            <a:ext cx="3420000" cy="149028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pic>
        <p:nvPicPr>
          <p:cNvPr id="9" name="Picture 8" descr="Firewall-Sym-Dk.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2" name="TextBox 11"/>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4" name="Straight Connector 1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descr="Hacker-D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9" name="TextBox 18"/>
          <p:cNvSpPr txBox="1"/>
          <p:nvPr/>
        </p:nvSpPr>
        <p:spPr>
          <a:xfrm>
            <a:off x="3629848" y="3121884"/>
            <a:ext cx="1846391" cy="1661993"/>
          </a:xfrm>
          <a:prstGeom prst="rect">
            <a:avLst/>
          </a:prstGeom>
          <a:noFill/>
        </p:spPr>
        <p:txBody>
          <a:bodyPr wrap="square" rtlCol="0">
            <a:spAutoFit/>
          </a:bodyPr>
          <a:lstStyle/>
          <a:p>
            <a:r>
              <a:rPr lang="en-US" sz="1800" b="1" dirty="0" smtClean="0">
                <a:solidFill>
                  <a:srgbClr val="000000"/>
                </a:solidFill>
              </a:rPr>
              <a:t>800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190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7"/>
          <a:stretch>
            <a:fillRect/>
          </a:stretch>
        </p:blipFill>
        <p:spPr>
          <a:xfrm>
            <a:off x="7396792" y="4062940"/>
            <a:ext cx="505867" cy="503339"/>
          </a:xfrm>
          <a:prstGeom prst="rect">
            <a:avLst/>
          </a:prstGeom>
        </p:spPr>
      </p:pic>
      <p:pic>
        <p:nvPicPr>
          <p:cNvPr id="22" name="Picture 21"/>
          <p:cNvPicPr>
            <a:picLocks noChangeAspect="1"/>
          </p:cNvPicPr>
          <p:nvPr/>
        </p:nvPicPr>
        <p:blipFill>
          <a:blip r:embed="rId8"/>
          <a:stretch>
            <a:fillRect/>
          </a:stretch>
        </p:blipFill>
        <p:spPr>
          <a:xfrm>
            <a:off x="6703207" y="4104600"/>
            <a:ext cx="468167" cy="438533"/>
          </a:xfrm>
          <a:prstGeom prst="rect">
            <a:avLst/>
          </a:prstGeom>
        </p:spPr>
      </p:pic>
      <p:pic>
        <p:nvPicPr>
          <p:cNvPr id="23" name="Picture 22"/>
          <p:cNvPicPr>
            <a:picLocks noChangeAspect="1"/>
          </p:cNvPicPr>
          <p:nvPr/>
        </p:nvPicPr>
        <p:blipFill>
          <a:blip r:embed="rId9"/>
          <a:stretch>
            <a:fillRect/>
          </a:stretch>
        </p:blipFill>
        <p:spPr>
          <a:xfrm>
            <a:off x="8097409" y="4111844"/>
            <a:ext cx="613216" cy="427264"/>
          </a:xfrm>
          <a:prstGeom prst="rect">
            <a:avLst/>
          </a:prstGeom>
        </p:spPr>
      </p:pic>
      <p:grpSp>
        <p:nvGrpSpPr>
          <p:cNvPr id="24" name="Group 23"/>
          <p:cNvGrpSpPr/>
          <p:nvPr/>
        </p:nvGrpSpPr>
        <p:grpSpPr>
          <a:xfrm>
            <a:off x="5984936" y="4091311"/>
            <a:ext cx="482083" cy="459205"/>
            <a:chOff x="5818638" y="4203821"/>
            <a:chExt cx="467667" cy="445474"/>
          </a:xfrm>
        </p:grpSpPr>
        <p:pic>
          <p:nvPicPr>
            <p:cNvPr id="25" name="Picture 2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1"/>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28" name="Rounded Rectangle 27"/>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29" name="Rounded Rectangle 28"/>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0" name="Rounded Rectangle 2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1" name="Straight Connector 30"/>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33" name="Picture 32"/>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4" name="Straight Connector 3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descr="NGFW_sym.png"/>
          <p:cNvPicPr>
            <a:picLocks noChangeAspect="1"/>
          </p:cNvPicPr>
          <p:nvPr/>
        </p:nvPicPr>
        <p:blipFill>
          <a:blip r:embed="rId14">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420177632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pSp>
        <p:nvGrpSpPr>
          <p:cNvPr id="2" name="Group 1"/>
          <p:cNvGrpSpPr/>
          <p:nvPr/>
        </p:nvGrpSpPr>
        <p:grpSpPr>
          <a:xfrm>
            <a:off x="1184013" y="1237405"/>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14x GE RJ45 Switch Ports</a:t>
            </a:r>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6" y="2297091"/>
            <a:ext cx="371646" cy="547200"/>
          </a:xfrm>
          <a:prstGeom prst="rect">
            <a:avLst/>
          </a:prstGeom>
        </p:spPr>
      </p:pic>
      <p:sp>
        <p:nvSpPr>
          <p:cNvPr id="22" name="Oval 21"/>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4457556" y="20674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cxnSp>
        <p:nvCxnSpPr>
          <p:cNvPr id="16" name="Straight Connector 15"/>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5" name="TextBox 2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descr="Hacker-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9" name="TextBox 28"/>
          <p:cNvSpPr txBox="1"/>
          <p:nvPr/>
        </p:nvSpPr>
        <p:spPr>
          <a:xfrm>
            <a:off x="3629849" y="3121884"/>
            <a:ext cx="1445172"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35 Mbps</a:t>
            </a:r>
          </a:p>
          <a:p>
            <a:r>
              <a:rPr lang="en-US" sz="800" dirty="0">
                <a:solidFill>
                  <a:srgbClr val="7F7F7F"/>
                </a:solidFill>
              </a:rPr>
              <a:t>NGFW Throughput</a:t>
            </a: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0" name="Straight Connector 2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1"/>
          <a:stretch>
            <a:fillRect/>
          </a:stretch>
        </p:blipFill>
        <p:spPr>
          <a:xfrm>
            <a:off x="7396792" y="4062940"/>
            <a:ext cx="505867" cy="503339"/>
          </a:xfrm>
          <a:prstGeom prst="rect">
            <a:avLst/>
          </a:prstGeom>
        </p:spPr>
      </p:pic>
      <p:pic>
        <p:nvPicPr>
          <p:cNvPr id="32" name="Picture 31"/>
          <p:cNvPicPr>
            <a:picLocks noChangeAspect="1"/>
          </p:cNvPicPr>
          <p:nvPr/>
        </p:nvPicPr>
        <p:blipFill>
          <a:blip r:embed="rId12"/>
          <a:stretch>
            <a:fillRect/>
          </a:stretch>
        </p:blipFill>
        <p:spPr>
          <a:xfrm>
            <a:off x="6703207" y="4104600"/>
            <a:ext cx="468167" cy="438533"/>
          </a:xfrm>
          <a:prstGeom prst="rect">
            <a:avLst/>
          </a:prstGeom>
        </p:spPr>
      </p:pic>
      <p:pic>
        <p:nvPicPr>
          <p:cNvPr id="33" name="Picture 32"/>
          <p:cNvPicPr>
            <a:picLocks noChangeAspect="1"/>
          </p:cNvPicPr>
          <p:nvPr/>
        </p:nvPicPr>
        <p:blipFill>
          <a:blip r:embed="rId13"/>
          <a:stretch>
            <a:fillRect/>
          </a:stretch>
        </p:blipFill>
        <p:spPr>
          <a:xfrm>
            <a:off x="8097409" y="4111844"/>
            <a:ext cx="613216" cy="427264"/>
          </a:xfrm>
          <a:prstGeom prst="rect">
            <a:avLst/>
          </a:prstGeom>
        </p:spPr>
      </p:pic>
      <p:grpSp>
        <p:nvGrpSpPr>
          <p:cNvPr id="34" name="Group 33"/>
          <p:cNvGrpSpPr/>
          <p:nvPr/>
        </p:nvGrpSpPr>
        <p:grpSpPr>
          <a:xfrm>
            <a:off x="5984936" y="4091311"/>
            <a:ext cx="482083" cy="459205"/>
            <a:chOff x="5818638" y="4203821"/>
            <a:chExt cx="467667" cy="445474"/>
          </a:xfrm>
        </p:grpSpPr>
        <p:pic>
          <p:nvPicPr>
            <p:cNvPr id="35" name="Picture 3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5"/>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8" name="Rounded Rectangle 37"/>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9" name="Rounded Rectangle 38"/>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40" name="Rounded Rectangle 3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41" name="Straight Connector 40"/>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3" name="Picture 42"/>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44" name="Picture 43"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29167142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pSp>
        <p:nvGrpSpPr>
          <p:cNvPr id="2" name="Group 1"/>
          <p:cNvGrpSpPr/>
          <p:nvPr/>
        </p:nvGrpSpPr>
        <p:grpSpPr>
          <a:xfrm>
            <a:off x="1184013" y="1272422"/>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smtClean="0"/>
              <a:t>10x </a:t>
            </a:r>
            <a:r>
              <a:rPr lang="en-US" sz="1000" b="1" dirty="0"/>
              <a:t>GE RJ45 Switch </a:t>
            </a:r>
            <a:r>
              <a:rPr lang="en-US" sz="1000" b="1" dirty="0" smtClean="0"/>
              <a:t>Ports</a:t>
            </a:r>
          </a:p>
          <a:p>
            <a:pPr marL="343047" indent="-343047" defTabSz="914417">
              <a:spcBef>
                <a:spcPct val="20000"/>
              </a:spcBef>
              <a:buClr>
                <a:schemeClr val="accent6"/>
              </a:buClr>
              <a:buFont typeface="+mj-ea"/>
              <a:buAutoNum type="circleNumDbPlain"/>
            </a:pPr>
            <a:r>
              <a:rPr lang="en-US" sz="1000" b="1" dirty="0" smtClean="0"/>
              <a:t>4x GE RJ45 PoE Ports</a:t>
            </a:r>
            <a:endParaRPr lang="en-US" sz="1000" b="1" dirty="0"/>
          </a:p>
          <a:p>
            <a:pPr marL="343047" indent="-343047" defTabSz="914417">
              <a:spcBef>
                <a:spcPct val="20000"/>
              </a:spcBef>
              <a:buClr>
                <a:schemeClr val="accent6"/>
              </a:buClr>
              <a:buFont typeface="+mj-ea"/>
              <a:buAutoNum type="circleNumDbPlain"/>
            </a:pPr>
            <a:r>
              <a:rPr lang="en-US" sz="1000" b="1" dirty="0" smtClean="0"/>
              <a:t>WiFi Variant: </a:t>
            </a:r>
            <a:r>
              <a:rPr lang="en-US" sz="1000" b="1" dirty="0"/>
              <a:t>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2" y="2300410"/>
            <a:ext cx="371646" cy="547200"/>
          </a:xfrm>
          <a:prstGeom prst="rect">
            <a:avLst/>
          </a:prstGeom>
        </p:spPr>
      </p:pic>
      <p:sp>
        <p:nvSpPr>
          <p:cNvPr id="25" name="Oval 24"/>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9" name="TextBox 28"/>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0" name="Straight Connector 2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2" name="Picture 31" descr="Hacker-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3" name="TextBox 32"/>
          <p:cNvSpPr txBox="1"/>
          <p:nvPr/>
        </p:nvSpPr>
        <p:spPr>
          <a:xfrm>
            <a:off x="3629849" y="3121884"/>
            <a:ext cx="1445172"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35 Mbps</a:t>
            </a:r>
          </a:p>
          <a:p>
            <a:r>
              <a:rPr lang="en-US" sz="800" dirty="0">
                <a:solidFill>
                  <a:srgbClr val="7F7F7F"/>
                </a:solidFill>
              </a:rPr>
              <a:t>NGFW Throughput</a:t>
            </a: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4" name="Straight Connector 3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2"/>
          <a:stretch>
            <a:fillRect/>
          </a:stretch>
        </p:blipFill>
        <p:spPr>
          <a:xfrm>
            <a:off x="7396792" y="4062940"/>
            <a:ext cx="505867" cy="503339"/>
          </a:xfrm>
          <a:prstGeom prst="rect">
            <a:avLst/>
          </a:prstGeom>
        </p:spPr>
      </p:pic>
      <p:pic>
        <p:nvPicPr>
          <p:cNvPr id="36" name="Picture 35"/>
          <p:cNvPicPr>
            <a:picLocks noChangeAspect="1"/>
          </p:cNvPicPr>
          <p:nvPr/>
        </p:nvPicPr>
        <p:blipFill>
          <a:blip r:embed="rId13"/>
          <a:stretch>
            <a:fillRect/>
          </a:stretch>
        </p:blipFill>
        <p:spPr>
          <a:xfrm>
            <a:off x="6703207" y="4104600"/>
            <a:ext cx="468167" cy="438533"/>
          </a:xfrm>
          <a:prstGeom prst="rect">
            <a:avLst/>
          </a:prstGeom>
        </p:spPr>
      </p:pic>
      <p:pic>
        <p:nvPicPr>
          <p:cNvPr id="37" name="Picture 36"/>
          <p:cNvPicPr>
            <a:picLocks noChangeAspect="1"/>
          </p:cNvPicPr>
          <p:nvPr/>
        </p:nvPicPr>
        <p:blipFill>
          <a:blip r:embed="rId14"/>
          <a:stretch>
            <a:fillRect/>
          </a:stretch>
        </p:blipFill>
        <p:spPr>
          <a:xfrm>
            <a:off x="8097409" y="4111844"/>
            <a:ext cx="613216" cy="427264"/>
          </a:xfrm>
          <a:prstGeom prst="rect">
            <a:avLst/>
          </a:prstGeom>
        </p:spPr>
      </p:pic>
      <p:grpSp>
        <p:nvGrpSpPr>
          <p:cNvPr id="38" name="Group 37"/>
          <p:cNvGrpSpPr/>
          <p:nvPr/>
        </p:nvGrpSpPr>
        <p:grpSpPr>
          <a:xfrm>
            <a:off x="5984936" y="4091311"/>
            <a:ext cx="482083" cy="459205"/>
            <a:chOff x="5818638" y="4203821"/>
            <a:chExt cx="467667" cy="445474"/>
          </a:xfrm>
        </p:grpSpPr>
        <p:pic>
          <p:nvPicPr>
            <p:cNvPr id="39" name="Picture 3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6"/>
            <a:stretch>
              <a:fillRect/>
            </a:stretch>
          </p:blipFill>
          <p:spPr>
            <a:xfrm flipH="1">
              <a:off x="5869115" y="4203821"/>
              <a:ext cx="417190" cy="445474"/>
            </a:xfrm>
            <a:prstGeom prst="rect">
              <a:avLst/>
            </a:prstGeom>
          </p:spPr>
        </p:pic>
      </p:grpSp>
      <p:sp>
        <p:nvSpPr>
          <p:cNvPr id="41" name="Rounded Rectangle 40"/>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42" name="Rounded Rectangle 41"/>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43" name="Rounded Rectangle 42"/>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44" name="Rounded Rectangle 43"/>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45" name="Straight Connector 44"/>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7" name="Picture 46"/>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8" name="Straight Connector 47"/>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9" name="Picture 48" descr="NGFW_sym.png"/>
          <p:cNvPicPr>
            <a:picLocks noChangeAspect="1"/>
          </p:cNvPicPr>
          <p:nvPr/>
        </p:nvPicPr>
        <p:blipFill>
          <a:blip r:embed="rId19">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44768563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pSp>
        <p:nvGrpSpPr>
          <p:cNvPr id="2" name="Group 1"/>
          <p:cNvGrpSpPr/>
          <p:nvPr/>
        </p:nvGrpSpPr>
        <p:grpSpPr>
          <a:xfrm>
            <a:off x="1184450" y="1153033"/>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smtClean="0"/>
              <a:t>2x GE RJ45 WAN Ports</a:t>
            </a:r>
          </a:p>
          <a:p>
            <a:pPr marL="343047" indent="-343047" defTabSz="914417">
              <a:spcBef>
                <a:spcPct val="20000"/>
              </a:spcBef>
              <a:buClr>
                <a:schemeClr val="accent6"/>
              </a:buClr>
              <a:buFont typeface="+mj-ea"/>
              <a:buAutoNum type="circleNumDbPlain"/>
            </a:pPr>
            <a:r>
              <a:rPr lang="en-US" sz="1000" b="1" dirty="0" smtClean="0"/>
              <a:t>14x </a:t>
            </a:r>
            <a:r>
              <a:rPr lang="en-US" sz="1000" b="1" dirty="0"/>
              <a:t>GE RJ45 </a:t>
            </a:r>
            <a:r>
              <a:rPr lang="en-US" sz="1000" b="1" dirty="0" smtClean="0"/>
              <a:t>Ports</a:t>
            </a:r>
          </a:p>
          <a:p>
            <a:pPr marL="343047" indent="-343047" defTabSz="914417">
              <a:spcBef>
                <a:spcPct val="20000"/>
              </a:spcBef>
              <a:buClr>
                <a:schemeClr val="accent6"/>
              </a:buClr>
              <a:buFont typeface="+mj-ea"/>
              <a:buAutoNum type="circleNumDbPlain"/>
            </a:pPr>
            <a:r>
              <a:rPr lang="en-US" sz="1000" b="1" dirty="0" smtClean="0"/>
              <a:t>WiFi </a:t>
            </a:r>
            <a:r>
              <a:rPr lang="en-US" sz="1000" b="1" dirty="0"/>
              <a:t>Variant: 802.11a/b/g/</a:t>
            </a:r>
            <a:r>
              <a:rPr lang="en-US" sz="1000" b="1" dirty="0" smtClean="0"/>
              <a:t>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29" name="Oval 28"/>
          <p:cNvSpPr/>
          <p:nvPr/>
        </p:nvSpPr>
        <p:spPr bwMode="auto">
          <a:xfrm>
            <a:off x="2586366"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610330"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cxnSp>
        <p:nvCxnSpPr>
          <p:cNvPr id="14" name="Straight Connector 1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3" name="TextBox 22"/>
          <p:cNvSpPr txBox="1"/>
          <p:nvPr/>
        </p:nvSpPr>
        <p:spPr>
          <a:xfrm>
            <a:off x="3629848" y="3121884"/>
            <a:ext cx="1754951" cy="1661993"/>
          </a:xfrm>
          <a:prstGeom prst="rect">
            <a:avLst/>
          </a:prstGeom>
          <a:noFill/>
        </p:spPr>
        <p:txBody>
          <a:bodyPr wrap="square" rtlCol="0">
            <a:spAutoFit/>
          </a:bodyPr>
          <a:lstStyle/>
          <a:p>
            <a:r>
              <a:rPr lang="en-US" sz="1800" b="1" dirty="0" smtClean="0">
                <a:solidFill>
                  <a:srgbClr val="000000"/>
                </a:solidFill>
              </a:rPr>
              <a:t>950Mbps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240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p>
          <a:p>
            <a:r>
              <a:rPr lang="en-US" sz="800" dirty="0" smtClean="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9"/>
          <a:stretch>
            <a:fillRect/>
          </a:stretch>
        </p:blipFill>
        <p:spPr>
          <a:xfrm>
            <a:off x="7396792" y="4062940"/>
            <a:ext cx="505867" cy="503339"/>
          </a:xfrm>
          <a:prstGeom prst="rect">
            <a:avLst/>
          </a:prstGeom>
        </p:spPr>
      </p:pic>
      <p:pic>
        <p:nvPicPr>
          <p:cNvPr id="32" name="Picture 31"/>
          <p:cNvPicPr>
            <a:picLocks noChangeAspect="1"/>
          </p:cNvPicPr>
          <p:nvPr/>
        </p:nvPicPr>
        <p:blipFill>
          <a:blip r:embed="rId10"/>
          <a:stretch>
            <a:fillRect/>
          </a:stretch>
        </p:blipFill>
        <p:spPr>
          <a:xfrm>
            <a:off x="6703207" y="4104600"/>
            <a:ext cx="468167" cy="438533"/>
          </a:xfrm>
          <a:prstGeom prst="rect">
            <a:avLst/>
          </a:prstGeom>
        </p:spPr>
      </p:pic>
      <p:pic>
        <p:nvPicPr>
          <p:cNvPr id="33" name="Picture 32"/>
          <p:cNvPicPr>
            <a:picLocks noChangeAspect="1"/>
          </p:cNvPicPr>
          <p:nvPr/>
        </p:nvPicPr>
        <p:blipFill>
          <a:blip r:embed="rId11"/>
          <a:stretch>
            <a:fillRect/>
          </a:stretch>
        </p:blipFill>
        <p:spPr>
          <a:xfrm>
            <a:off x="8097409" y="4111844"/>
            <a:ext cx="613216" cy="427264"/>
          </a:xfrm>
          <a:prstGeom prst="rect">
            <a:avLst/>
          </a:prstGeom>
        </p:spPr>
      </p:pic>
      <p:grpSp>
        <p:nvGrpSpPr>
          <p:cNvPr id="34" name="Group 33"/>
          <p:cNvGrpSpPr/>
          <p:nvPr/>
        </p:nvGrpSpPr>
        <p:grpSpPr>
          <a:xfrm>
            <a:off x="5984936" y="4091311"/>
            <a:ext cx="482083" cy="459205"/>
            <a:chOff x="5818638" y="4203821"/>
            <a:chExt cx="467667" cy="445474"/>
          </a:xfrm>
        </p:grpSpPr>
        <p:pic>
          <p:nvPicPr>
            <p:cNvPr id="35" name="Picture 3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3"/>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8" name="Rounded Rectangle 37"/>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9" name="Rounded Rectangle 38"/>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40" name="Rounded Rectangle 3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1" name="Straight Connector 40"/>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3" name="Picture 4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44" name="Picture 43" descr="NGFW_sym.png"/>
          <p:cNvPicPr>
            <a:picLocks noChangeAspect="1"/>
          </p:cNvPicPr>
          <p:nvPr/>
        </p:nvPicPr>
        <p:blipFill>
          <a:blip r:embed="rId16">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4117917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pSp>
        <p:nvGrpSpPr>
          <p:cNvPr id="2" name="Group 1"/>
          <p:cNvGrpSpPr/>
          <p:nvPr/>
        </p:nvGrpSpPr>
        <p:grpSpPr>
          <a:xfrm>
            <a:off x="734013" y="1421669"/>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24x GE RJ45 Switch Ports</a:t>
            </a:r>
          </a:p>
          <a:p>
            <a:pPr marL="343047" indent="-343047" defTabSz="914417">
              <a:spcBef>
                <a:spcPct val="20000"/>
              </a:spcBef>
              <a:buClr>
                <a:schemeClr val="accent6"/>
              </a:buClr>
              <a:buFont typeface="+mj-ea"/>
              <a:buAutoNum type="circleNumDbPlain"/>
            </a:pPr>
            <a:r>
              <a:rPr lang="en-US" sz="1000" b="1" dirty="0"/>
              <a:t>24x FE </a:t>
            </a:r>
            <a:r>
              <a:rPr lang="en-US" sz="1000" b="1" dirty="0" smtClean="0"/>
              <a:t>RJ45 PoE </a:t>
            </a:r>
            <a:r>
              <a:rPr lang="en-US" sz="1000" b="1" dirty="0"/>
              <a:t>Ports</a:t>
            </a:r>
          </a:p>
          <a:p>
            <a:pPr marL="343047" indent="-343047" defTabSz="914417">
              <a:spcBef>
                <a:spcPct val="20000"/>
              </a:spcBef>
              <a:buClr>
                <a:schemeClr val="accent6"/>
              </a:buClr>
              <a:buFont typeface="+mj-ea"/>
              <a:buAutoNum type="circleNumDbPlain"/>
            </a:pPr>
            <a:r>
              <a:rPr lang="en-US" sz="1000" b="1" dirty="0"/>
              <a:t>2 x </a:t>
            </a:r>
            <a:r>
              <a:rPr lang="en-US" sz="1000" b="1" dirty="0" smtClean="0"/>
              <a:t>GE </a:t>
            </a:r>
            <a:r>
              <a:rPr lang="en-US" sz="1000" b="1" dirty="0"/>
              <a:t>SFP DMZ </a:t>
            </a:r>
            <a:r>
              <a:rPr lang="en-US" sz="1000" b="1" dirty="0" smtClean="0"/>
              <a:t>slots</a:t>
            </a:r>
            <a:endParaRPr lang="en-US" sz="1000" b="1" dirty="0"/>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
        <p:nvSpPr>
          <p:cNvPr id="23" name="Oval 22"/>
          <p:cNvSpPr/>
          <p:nvPr/>
        </p:nvSpPr>
        <p:spPr bwMode="auto">
          <a:xfrm>
            <a:off x="118517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113528"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83700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8" name="Picture 17"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9" name="TextBox 18"/>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724471"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22.5 Mbps</a:t>
            </a:r>
          </a:p>
          <a:p>
            <a:r>
              <a:rPr lang="en-US" sz="800" dirty="0" smtClean="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1"/>
          <a:stretch>
            <a:fillRect/>
          </a:stretch>
        </p:blipFill>
        <p:spPr>
          <a:xfrm>
            <a:off x="7396792" y="4062940"/>
            <a:ext cx="505867" cy="503339"/>
          </a:xfrm>
          <a:prstGeom prst="rect">
            <a:avLst/>
          </a:prstGeom>
        </p:spPr>
      </p:pic>
      <p:pic>
        <p:nvPicPr>
          <p:cNvPr id="30" name="Picture 29"/>
          <p:cNvPicPr>
            <a:picLocks noChangeAspect="1"/>
          </p:cNvPicPr>
          <p:nvPr/>
        </p:nvPicPr>
        <p:blipFill>
          <a:blip r:embed="rId12"/>
          <a:stretch>
            <a:fillRect/>
          </a:stretch>
        </p:blipFill>
        <p:spPr>
          <a:xfrm>
            <a:off x="6703207" y="4104600"/>
            <a:ext cx="468167" cy="438533"/>
          </a:xfrm>
          <a:prstGeom prst="rect">
            <a:avLst/>
          </a:prstGeom>
        </p:spPr>
      </p:pic>
      <p:pic>
        <p:nvPicPr>
          <p:cNvPr id="31" name="Picture 30"/>
          <p:cNvPicPr>
            <a:picLocks noChangeAspect="1"/>
          </p:cNvPicPr>
          <p:nvPr/>
        </p:nvPicPr>
        <p:blipFill>
          <a:blip r:embed="rId13"/>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5"/>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6" name="Rounded Rectangle 35"/>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7" name="Rounded Rectangle 36"/>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8" name="Rounded Rectangle 3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9" name="Straight Connector 38"/>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1" name="Picture 40"/>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2" name="Straight Connector 4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69042719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pSp>
        <p:nvGrpSpPr>
          <p:cNvPr id="3" name="Group 2"/>
          <p:cNvGrpSpPr/>
          <p:nvPr/>
        </p:nvGrpSpPr>
        <p:grpSpPr>
          <a:xfrm>
            <a:off x="730210" y="1080719"/>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72x GE RJ45 Switch Ports</a:t>
            </a:r>
          </a:p>
          <a:p>
            <a:pPr marL="343047" indent="-343047" defTabSz="914417">
              <a:spcBef>
                <a:spcPct val="20000"/>
              </a:spcBef>
              <a:buClr>
                <a:schemeClr val="accent6"/>
              </a:buClr>
              <a:buFont typeface="+mj-ea"/>
              <a:buAutoNum type="circleNumDbPlain"/>
            </a:pPr>
            <a:r>
              <a:rPr lang="en-US" sz="1000" b="1" dirty="0"/>
              <a:t>24x FE </a:t>
            </a:r>
            <a:r>
              <a:rPr lang="en-US" sz="1000" b="1" dirty="0" smtClean="0"/>
              <a:t>RJ45 PoE </a:t>
            </a:r>
            <a:r>
              <a:rPr lang="en-US" sz="1000" b="1" dirty="0"/>
              <a:t>Ports</a:t>
            </a:r>
          </a:p>
          <a:p>
            <a:pPr marL="343047" indent="-343047" defTabSz="914417">
              <a:spcBef>
                <a:spcPct val="20000"/>
              </a:spcBef>
              <a:buClr>
                <a:schemeClr val="accent6"/>
              </a:buClr>
              <a:buFont typeface="+mj-ea"/>
              <a:buAutoNum type="circleNumDbPlain"/>
            </a:pPr>
            <a:r>
              <a:rPr lang="en-US" sz="1000" b="1" dirty="0"/>
              <a:t>4 x </a:t>
            </a:r>
            <a:r>
              <a:rPr lang="en-US" sz="1000" b="1" dirty="0" smtClean="0"/>
              <a:t>GE </a:t>
            </a:r>
            <a:r>
              <a:rPr lang="en-US" sz="1000" b="1" dirty="0"/>
              <a:t>SFP DMZ </a:t>
            </a:r>
            <a:r>
              <a:rPr lang="en-US" sz="1000" b="1" dirty="0" smtClean="0"/>
              <a:t>slots</a:t>
            </a:r>
            <a:endParaRPr lang="en-US" sz="1000" b="1"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
        <p:nvSpPr>
          <p:cNvPr id="22" name="Oval 21"/>
          <p:cNvSpPr/>
          <p:nvPr/>
        </p:nvSpPr>
        <p:spPr bwMode="auto">
          <a:xfrm>
            <a:off x="1057461"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826882"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6" name="Picture 15"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7" name="TextBox 16"/>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6" name="TextBox 25"/>
          <p:cNvSpPr txBox="1"/>
          <p:nvPr/>
        </p:nvSpPr>
        <p:spPr>
          <a:xfrm>
            <a:off x="3629848" y="3121884"/>
            <a:ext cx="1826071" cy="1661993"/>
          </a:xfrm>
          <a:prstGeom prst="rect">
            <a:avLst/>
          </a:prstGeom>
          <a:noFill/>
        </p:spPr>
        <p:txBody>
          <a:bodyPr wrap="square" rtlCol="0">
            <a:spAutoFit/>
          </a:bodyPr>
          <a:lstStyle/>
          <a:p>
            <a:r>
              <a:rPr lang="en-US" sz="1800" b="1" dirty="0" smtClean="0">
                <a:solidFill>
                  <a:srgbClr val="000000"/>
                </a:solidFill>
              </a:rPr>
              <a:t>275 Mbps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35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1"/>
          <a:stretch>
            <a:fillRect/>
          </a:stretch>
        </p:blipFill>
        <p:spPr>
          <a:xfrm>
            <a:off x="7396792" y="4062940"/>
            <a:ext cx="505867" cy="503339"/>
          </a:xfrm>
          <a:prstGeom prst="rect">
            <a:avLst/>
          </a:prstGeom>
        </p:spPr>
      </p:pic>
      <p:pic>
        <p:nvPicPr>
          <p:cNvPr id="29" name="Picture 28"/>
          <p:cNvPicPr>
            <a:picLocks noChangeAspect="1"/>
          </p:cNvPicPr>
          <p:nvPr/>
        </p:nvPicPr>
        <p:blipFill>
          <a:blip r:embed="rId12"/>
          <a:stretch>
            <a:fillRect/>
          </a:stretch>
        </p:blipFill>
        <p:spPr>
          <a:xfrm>
            <a:off x="6703207" y="4104600"/>
            <a:ext cx="468167" cy="438533"/>
          </a:xfrm>
          <a:prstGeom prst="rect">
            <a:avLst/>
          </a:prstGeom>
        </p:spPr>
      </p:pic>
      <p:pic>
        <p:nvPicPr>
          <p:cNvPr id="30" name="Picture 29"/>
          <p:cNvPicPr>
            <a:picLocks noChangeAspect="1"/>
          </p:cNvPicPr>
          <p:nvPr/>
        </p:nvPicPr>
        <p:blipFill>
          <a:blip r:embed="rId13"/>
          <a:stretch>
            <a:fillRect/>
          </a:stretch>
        </p:blipFill>
        <p:spPr>
          <a:xfrm>
            <a:off x="8097409" y="4111844"/>
            <a:ext cx="613216" cy="427264"/>
          </a:xfrm>
          <a:prstGeom prst="rect">
            <a:avLst/>
          </a:prstGeom>
        </p:spPr>
      </p:pic>
      <p:grpSp>
        <p:nvGrpSpPr>
          <p:cNvPr id="31" name="Group 30"/>
          <p:cNvGrpSpPr/>
          <p:nvPr/>
        </p:nvGrpSpPr>
        <p:grpSpPr>
          <a:xfrm>
            <a:off x="5984936" y="4091311"/>
            <a:ext cx="482083" cy="459205"/>
            <a:chOff x="5818638" y="4203821"/>
            <a:chExt cx="467667" cy="445474"/>
          </a:xfrm>
        </p:grpSpPr>
        <p:pic>
          <p:nvPicPr>
            <p:cNvPr id="32" name="Picture 3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5"/>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a:t>
            </a:r>
          </a:p>
        </p:txBody>
      </p:sp>
      <p:sp>
        <p:nvSpPr>
          <p:cNvPr id="35" name="Rounded Rectangle 34"/>
          <p:cNvSpPr/>
          <p:nvPr/>
        </p:nvSpPr>
        <p:spPr bwMode="invGray">
          <a:xfrm>
            <a:off x="695552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a:t>
            </a:r>
          </a:p>
        </p:txBody>
      </p:sp>
      <p:sp>
        <p:nvSpPr>
          <p:cNvPr id="36" name="Rounded Rectangle 35"/>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32</a:t>
            </a:r>
          </a:p>
        </p:txBody>
      </p:sp>
      <p:sp>
        <p:nvSpPr>
          <p:cNvPr id="37" name="Rounded Rectangle 36"/>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8" name="Straight Connector 3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8" y="3146247"/>
            <a:ext cx="2862753" cy="438582"/>
          </a:xfrm>
          <a:prstGeom prst="rect">
            <a:avLst/>
          </a:prstGeom>
          <a:noFill/>
        </p:spPr>
        <p:txBody>
          <a:bodyPr wrap="square" rtlCol="0">
            <a:spAutoFit/>
          </a:bodyPr>
          <a:lstStyle/>
          <a:p>
            <a:r>
              <a:rPr lang="en-US" sz="1200" b="1" dirty="0" smtClean="0"/>
              <a:t>Small Business / Remote Office</a:t>
            </a:r>
          </a:p>
          <a:p>
            <a:r>
              <a:rPr lang="en-US" sz="1000" dirty="0" smtClean="0">
                <a:solidFill>
                  <a:schemeClr val="bg1">
                    <a:lumMod val="50000"/>
                  </a:schemeClr>
                </a:solidFill>
              </a:rPr>
              <a:t>Connected UTM </a:t>
            </a:r>
            <a:endParaRPr lang="en-US" sz="1000" dirty="0">
              <a:solidFill>
                <a:schemeClr val="bg1">
                  <a:lumMod val="50000"/>
                </a:schemeClr>
              </a:solidFill>
            </a:endParaRPr>
          </a:p>
        </p:txBody>
      </p:sp>
      <p:pic>
        <p:nvPicPr>
          <p:cNvPr id="40" name="Picture 39"/>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1" name="Straight Connector 4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9158048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1" y="3380235"/>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2" y="3255233"/>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975390"/>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4078134"/>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855861"/>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1" y="3684411"/>
            <a:ext cx="2384859" cy="556467"/>
          </a:xfrm>
          <a:prstGeom prst="rect">
            <a:avLst/>
          </a:prstGeom>
        </p:spPr>
      </p:pic>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1111700"/>
            <a:ext cx="585216" cy="585216"/>
          </a:xfrm>
          <a:prstGeom prst="rect">
            <a:avLst/>
          </a:prstGeom>
        </p:spPr>
      </p:pic>
      <p:sp>
        <p:nvSpPr>
          <p:cNvPr id="24" name="Rectangle 23"/>
          <p:cNvSpPr/>
          <p:nvPr/>
        </p:nvSpPr>
        <p:spPr>
          <a:xfrm>
            <a:off x="371876" y="1976263"/>
            <a:ext cx="1513534" cy="2554546"/>
          </a:xfrm>
          <a:prstGeom prst="rect">
            <a:avLst/>
          </a:prstGeom>
        </p:spPr>
        <p:txBody>
          <a:bodyPr wrap="square">
            <a:spAutoFit/>
          </a:bodyPr>
          <a:lstStyle/>
          <a:p>
            <a:pPr marL="285750" indent="-285750">
              <a:spcBef>
                <a:spcPts val="300"/>
              </a:spcBef>
              <a:buSzPct val="100000"/>
              <a:buBlip>
                <a:blip r:embed="rId9"/>
              </a:buBlip>
            </a:pPr>
            <a:r>
              <a:rPr lang="en-US" sz="1400" b="1" dirty="0" smtClean="0">
                <a:latin typeface="+mn-lt"/>
                <a:ea typeface="Helvetica 55 Roman" charset="0"/>
                <a:cs typeface="Arial Narrow"/>
              </a:rPr>
              <a:t>FG-900D</a:t>
            </a:r>
          </a:p>
          <a:p>
            <a:pPr marL="285750" indent="-285750">
              <a:spcBef>
                <a:spcPts val="300"/>
              </a:spcBef>
              <a:buSzPct val="100000"/>
              <a:buBlip>
                <a:blip r:embed="rId9"/>
              </a:buBlip>
            </a:pPr>
            <a:r>
              <a:rPr lang="en-US" sz="1400" b="1" dirty="0" smtClean="0">
                <a:ea typeface="Helvetica 55 Roman" charset="0"/>
                <a:cs typeface="Arial Narrow"/>
              </a:rPr>
              <a:t>FG-800D</a:t>
            </a:r>
            <a:endParaRPr lang="en-US" sz="1400" b="1" dirty="0" smtClean="0">
              <a:latin typeface="+mn-lt"/>
              <a:ea typeface="Helvetica 55 Roman" charset="0"/>
              <a:cs typeface="Arial Narrow"/>
            </a:endParaRPr>
          </a:p>
          <a:p>
            <a:pPr marL="285750" indent="-285750">
              <a:spcBef>
                <a:spcPts val="300"/>
              </a:spcBef>
              <a:buSzPct val="100000"/>
              <a:buBlip>
                <a:blip r:embed="rId9"/>
              </a:buBlip>
            </a:pPr>
            <a:r>
              <a:rPr lang="en-US" sz="1400" b="1" dirty="0" smtClean="0">
                <a:ea typeface="Helvetica 55 Roman" charset="0"/>
                <a:cs typeface="Arial Narrow"/>
              </a:rPr>
              <a:t>FG-600D</a:t>
            </a:r>
          </a:p>
          <a:p>
            <a:pPr marL="285750" indent="-285750">
              <a:spcBef>
                <a:spcPts val="300"/>
              </a:spcBef>
              <a:buSzPct val="100000"/>
              <a:buBlip>
                <a:blip r:embed="rId9"/>
              </a:buBlip>
            </a:pPr>
            <a:r>
              <a:rPr lang="en-US" sz="1400" b="1" dirty="0" smtClean="0">
                <a:ea typeface="Helvetica 55 Roman" charset="0"/>
                <a:cs typeface="Arial Narrow"/>
              </a:rPr>
              <a:t>FG-500D</a:t>
            </a:r>
          </a:p>
          <a:p>
            <a:pPr marL="285750" indent="-285750">
              <a:spcBef>
                <a:spcPts val="300"/>
              </a:spcBef>
              <a:buSzPct val="100000"/>
              <a:buBlip>
                <a:blip r:embed="rId9"/>
              </a:buBlip>
            </a:pPr>
            <a:r>
              <a:rPr lang="en-US" sz="1400" b="1" dirty="0" smtClean="0">
                <a:latin typeface="+mn-lt"/>
                <a:ea typeface="Helvetica 55 Roman" charset="0"/>
                <a:cs typeface="Arial Narrow"/>
              </a:rPr>
              <a:t>FG-400D</a:t>
            </a:r>
          </a:p>
          <a:p>
            <a:pPr marL="285750" indent="-285750">
              <a:spcBef>
                <a:spcPts val="300"/>
              </a:spcBef>
              <a:buSzPct val="100000"/>
              <a:buBlip>
                <a:blip r:embed="rId9"/>
              </a:buBlip>
            </a:pPr>
            <a:r>
              <a:rPr lang="en-US" sz="1400" b="1" dirty="0" smtClean="0">
                <a:ea typeface="Helvetica 55 Roman" charset="0"/>
                <a:cs typeface="Arial Narrow"/>
              </a:rPr>
              <a:t>FG-300D</a:t>
            </a:r>
            <a:endParaRPr lang="en-US" sz="1400" b="1" dirty="0" smtClean="0">
              <a:latin typeface="+mn-lt"/>
              <a:cs typeface="Arial Narrow"/>
            </a:endParaRPr>
          </a:p>
          <a:p>
            <a:pPr marL="285750" indent="-285750">
              <a:spcBef>
                <a:spcPts val="300"/>
              </a:spcBef>
              <a:buSzPct val="100000"/>
              <a:buBlip>
                <a:blip r:embed="rId9"/>
              </a:buBlip>
            </a:pPr>
            <a:r>
              <a:rPr lang="en-US" sz="1400" b="1" dirty="0" smtClean="0">
                <a:latin typeface="+mn-lt"/>
                <a:cs typeface="Arial Narrow"/>
              </a:rPr>
              <a:t>FG-200D Series</a:t>
            </a:r>
          </a:p>
          <a:p>
            <a:pPr marL="285750" indent="-285750">
              <a:spcBef>
                <a:spcPts val="600"/>
              </a:spcBef>
              <a:buSzPct val="100000"/>
              <a:buBlip>
                <a:blip r:embed="rId9"/>
              </a:buBlip>
            </a:pPr>
            <a:r>
              <a:rPr lang="en-US" sz="1400" b="1" dirty="0" smtClean="0">
                <a:cs typeface="Arial Narrow"/>
              </a:rPr>
              <a:t>FG-100D Series</a:t>
            </a:r>
            <a:endParaRPr lang="en-US" sz="1400" b="1" dirty="0">
              <a:latin typeface="+mn-lt"/>
              <a:cs typeface="Arial Narrow"/>
            </a:endParaRP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2" y="2764455"/>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1" y="2549491"/>
            <a:ext cx="2038501" cy="32511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0"/>
          <a:ext cx="4143574" cy="2369819"/>
        </p:xfrm>
        <a:graphic>
          <a:graphicData uri="http://schemas.openxmlformats.org/drawingml/2006/table">
            <a:tbl>
              <a:tblPr firstRow="1" bandRow="1">
                <a:tableStyleId>{2D5ABB26-0587-4C30-8999-92F81FD0307C}</a:tableStyleId>
              </a:tblPr>
              <a:tblGrid>
                <a:gridCol w="472987"/>
                <a:gridCol w="3670587"/>
              </a:tblGrid>
              <a:tr h="2549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3766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199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92" name="Shape 239"/>
          <p:cNvGrpSpPr/>
          <p:nvPr/>
        </p:nvGrpSpPr>
        <p:grpSpPr>
          <a:xfrm>
            <a:off x="6403199" y="4229356"/>
            <a:ext cx="345082" cy="334393"/>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95" name="Shape 242"/>
          <p:cNvGrpSpPr/>
          <p:nvPr/>
        </p:nvGrpSpPr>
        <p:grpSpPr>
          <a:xfrm>
            <a:off x="6815474" y="4229153"/>
            <a:ext cx="346021" cy="3347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98" name="Shape 245"/>
          <p:cNvGrpSpPr/>
          <p:nvPr/>
        </p:nvGrpSpPr>
        <p:grpSpPr>
          <a:xfrm>
            <a:off x="5991155" y="4229356"/>
            <a:ext cx="345082" cy="334393"/>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1" name="Shape 248"/>
          <p:cNvGrpSpPr/>
          <p:nvPr/>
        </p:nvGrpSpPr>
        <p:grpSpPr>
          <a:xfrm>
            <a:off x="8383559" y="4229153"/>
            <a:ext cx="346021" cy="3347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7" name="Shape 254"/>
          <p:cNvGrpSpPr/>
          <p:nvPr/>
        </p:nvGrpSpPr>
        <p:grpSpPr>
          <a:xfrm>
            <a:off x="7945962" y="4218753"/>
            <a:ext cx="377551" cy="355600"/>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5" y="4396553"/>
            <a:ext cx="346873"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1758850" y="2317418"/>
            <a:ext cx="2435578" cy="447037"/>
          </a:xfrm>
          <a:prstGeom prst="rect">
            <a:avLst/>
          </a:prstGeom>
        </p:spPr>
      </p:pic>
      <p:pic>
        <p:nvPicPr>
          <p:cNvPr id="5" name="Picture 4" descr="FortiGate800D_FrontTop_sm.png"/>
          <p:cNvPicPr>
            <a:picLocks noChangeAspect="1"/>
          </p:cNvPicPr>
          <p:nvPr/>
        </p:nvPicPr>
        <p:blipFill rotWithShape="1">
          <a:blip r:embed="rId15" cstate="print">
            <a:extLst>
              <a:ext uri="{28A0092B-C50C-407E-A947-70E740481C1C}">
                <a14:useLocalDpi xmlns:a14="http://schemas.microsoft.com/office/drawing/2010/main" val="0"/>
              </a:ext>
            </a:extLst>
          </a:blip>
          <a:srcRect l="9804" t="35996" r="7336" b="33459"/>
          <a:stretch/>
        </p:blipFill>
        <p:spPr>
          <a:xfrm>
            <a:off x="1937782" y="2005182"/>
            <a:ext cx="2094501" cy="514730"/>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885410" y="1779090"/>
            <a:ext cx="2146873" cy="450407"/>
          </a:xfrm>
          <a:prstGeom prst="rect">
            <a:avLst/>
          </a:prstGeom>
        </p:spPr>
      </p:pic>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928671776"/>
              </p:ext>
            </p:extLst>
          </p:nvPr>
        </p:nvGraphicFramePr>
        <p:xfrm>
          <a:off x="252000" y="1080000"/>
          <a:ext cx="8640007" cy="3308586"/>
        </p:xfrm>
        <a:graphic>
          <a:graphicData uri="http://schemas.openxmlformats.org/drawingml/2006/table">
            <a:tbl>
              <a:tblPr firstRow="1" bandRow="1">
                <a:effectLst/>
                <a:tableStyleId>{073A0DAA-6AF3-43AB-8588-CEC1D06C72B9}</a:tableStyleId>
              </a:tblPr>
              <a:tblGrid>
                <a:gridCol w="1633462"/>
                <a:gridCol w="1401309"/>
                <a:gridCol w="1401309"/>
                <a:gridCol w="1401309"/>
                <a:gridCol w="1401309"/>
                <a:gridCol w="1401309"/>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267628">
                <a:tc>
                  <a:txBody>
                    <a:bodyPr/>
                    <a:lstStyle/>
                    <a:p>
                      <a:r>
                        <a:rPr lang="en-US" sz="900" b="1" dirty="0" smtClean="0">
                          <a:solidFill>
                            <a:schemeClr val="bg1"/>
                          </a:solidFill>
                        </a:rPr>
                        <a:t>NGFW (Enterprise Mix)</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200 Mbps</a:t>
                      </a:r>
                      <a:endParaRPr lang="en-US" sz="900" b="0" i="0" dirty="0">
                        <a:solidFill>
                          <a:schemeClr val="tx1"/>
                        </a:solidFill>
                        <a:latin typeface="+mn-lt"/>
                      </a:endParaRPr>
                    </a:p>
                  </a:txBody>
                  <a:tcPr marT="34290" marB="34290"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900" b="0" i="0" dirty="0" smtClean="0">
                          <a:solidFill>
                            <a:schemeClr val="tx1"/>
                          </a:solidFill>
                          <a:latin typeface="+mn-lt"/>
                        </a:rPr>
                        <a:t>200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42074" cy="215444"/>
          </a:xfrm>
          <a:prstGeom prst="rect">
            <a:avLst/>
          </a:prstGeom>
        </p:spPr>
        <p:txBody>
          <a:bodyPr wrap="none">
            <a:spAutoFit/>
          </a:bodyPr>
          <a:lstStyle/>
          <a:p>
            <a:r>
              <a:rPr lang="en-US" sz="800" i="1" dirty="0" smtClean="0"/>
              <a:t>* Based on 1518 bytes</a:t>
            </a:r>
            <a:endParaRPr lang="en-US" sz="800" i="1" dirty="0"/>
          </a:p>
        </p:txBody>
      </p:sp>
    </p:spTree>
    <p:extLst>
      <p:ext uri="{BB962C8B-B14F-4D97-AF65-F5344CB8AC3E}">
        <p14:creationId xmlns:p14="http://schemas.microsoft.com/office/powerpoint/2010/main" val="1572606168"/>
      </p:ext>
    </p:extLst>
  </p:cSld>
  <p:clrMapOvr>
    <a:masterClrMapping/>
  </p:clrMapOvr>
  <p:transition xmlns:p14="http://schemas.microsoft.com/office/powerpoint/2010/mai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8" y="308813"/>
            <a:ext cx="1289845" cy="624307"/>
          </a:xfrm>
          <a:prstGeom prst="rect">
            <a:avLst/>
          </a:prstGeom>
        </p:spPr>
      </p:pic>
      <p:sp>
        <p:nvSpPr>
          <p:cNvPr id="285" name="Rounded Rectangle 284"/>
          <p:cNvSpPr/>
          <p:nvPr/>
        </p:nvSpPr>
        <p:spPr>
          <a:xfrm>
            <a:off x="2922555" y="816429"/>
            <a:ext cx="2489599" cy="956687"/>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1600200"/>
            <a:ext cx="1447800" cy="9144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1545453"/>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2743201"/>
            <a:ext cx="3886200" cy="1875621"/>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3"/>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0"/>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0"/>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4436518"/>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10" y="2098025"/>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367494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6"/>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6"/>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1"/>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6" y="367494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5" y="367494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6"/>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1" y="411411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2" y="871667"/>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86445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3" y="86445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86445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1" y="165735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87255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1" y="367494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1" y="3700455"/>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7" y="4432222"/>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367494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4432222"/>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3674940"/>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9" y="2228528"/>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5"/>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2"/>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1"/>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4203623"/>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028988"/>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4163775"/>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06432"/>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5" y="106432"/>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8" y="27432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4400324"/>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2858835"/>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1909924"/>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3"/>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0"/>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1"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6"/>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6"/>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6"/>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6"/>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1"/>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9" y="2570135"/>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5" y="3299048"/>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7" y="3299048"/>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3"/>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7"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0" y="3303517"/>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39"/>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1" y="1972223"/>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008235"/>
            <a:ext cx="762635" cy="398621"/>
          </a:xfrm>
          <a:prstGeom prst="rect">
            <a:avLst/>
          </a:prstGeom>
        </p:spPr>
      </p:pic>
      <p:cxnSp>
        <p:nvCxnSpPr>
          <p:cNvPr id="213" name="Straight Connector 212"/>
          <p:cNvCxnSpPr/>
          <p:nvPr/>
        </p:nvCxnSpPr>
        <p:spPr>
          <a:xfrm flipH="1" flipV="1">
            <a:off x="2666020" y="1624212"/>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9" y="1918193"/>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2416585"/>
            <a:ext cx="3671638" cy="1049981"/>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24671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410874"/>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7"/>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4" y="238510"/>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1700991"/>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8"/>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2" y="155232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4121746"/>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6"/>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2"/>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8"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2"/>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2" y="3315441"/>
            <a:ext cx="762635" cy="398621"/>
          </a:xfrm>
          <a:prstGeom prst="rect">
            <a:avLst/>
          </a:prstGeom>
        </p:spPr>
      </p:pic>
      <p:sp>
        <p:nvSpPr>
          <p:cNvPr id="259" name="Rounded Rectangle 258"/>
          <p:cNvSpPr/>
          <p:nvPr/>
        </p:nvSpPr>
        <p:spPr>
          <a:xfrm>
            <a:off x="6222916" y="313213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3652120"/>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3680994"/>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7" y="957620"/>
            <a:ext cx="441" cy="496656"/>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4" y="1293877"/>
            <a:ext cx="762635" cy="398621"/>
          </a:xfrm>
          <a:prstGeom prst="rect">
            <a:avLst/>
          </a:prstGeom>
        </p:spPr>
      </p:pic>
      <p:sp>
        <p:nvSpPr>
          <p:cNvPr id="269" name="TextBox 268"/>
          <p:cNvSpPr txBox="1"/>
          <p:nvPr/>
        </p:nvSpPr>
        <p:spPr>
          <a:xfrm>
            <a:off x="5591159" y="1655600"/>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289934"/>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1574571"/>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4129877"/>
            <a:ext cx="345833" cy="249324"/>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3"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7" y="3988462"/>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a:ext>
            </a:extLst>
          </a:blip>
          <a:stretch>
            <a:fillRect/>
          </a:stretch>
        </p:blipFill>
        <p:spPr>
          <a:xfrm>
            <a:off x="3384290" y="3895863"/>
            <a:ext cx="176039" cy="169951"/>
          </a:xfrm>
          <a:prstGeom prst="rect">
            <a:avLst/>
          </a:prstGeom>
        </p:spPr>
      </p:pic>
      <p:pic>
        <p:nvPicPr>
          <p:cNvPr id="174" name="Picture 173"/>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cstate="print">
            <a:extLst>
              <a:ext uri="{28A0092B-C50C-407E-A947-70E740481C1C}">
                <a14:useLocalDpi xmlns:a14="http://schemas.microsoft.com/office/drawing/2010/main"/>
              </a:ext>
            </a:extLst>
          </a:blip>
          <a:stretch>
            <a:fillRect/>
          </a:stretch>
        </p:blipFill>
        <p:spPr>
          <a:xfrm>
            <a:off x="1494373" y="3726823"/>
            <a:ext cx="351019" cy="246601"/>
          </a:xfrm>
          <a:prstGeom prst="rect">
            <a:avLst/>
          </a:prstGeom>
        </p:spPr>
      </p:pic>
      <p:sp>
        <p:nvSpPr>
          <p:cNvPr id="403" name="TextBox 402"/>
          <p:cNvSpPr txBox="1"/>
          <p:nvPr/>
        </p:nvSpPr>
        <p:spPr>
          <a:xfrm>
            <a:off x="6793091" y="1015485"/>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374979440"/>
      </p:ext>
    </p:extLst>
  </p:cSld>
  <p:clrMapOvr>
    <a:masterClrMapping/>
  </p:clrMapOvr>
  <p:transition xmlns:p14="http://schemas.microsoft.com/office/powerpoint/2010/mai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59514289"/>
              </p:ext>
            </p:extLst>
          </p:nvPr>
        </p:nvGraphicFramePr>
        <p:xfrm>
          <a:off x="252001" y="1080000"/>
          <a:ext cx="8639997" cy="3354924"/>
        </p:xfrm>
        <a:graphic>
          <a:graphicData uri="http://schemas.openxmlformats.org/drawingml/2006/table">
            <a:tbl>
              <a:tblPr firstRow="1" bandRow="1">
                <a:effectLst/>
                <a:tableStyleId>{073A0DAA-6AF3-43AB-8588-CEC1D06C72B9}</a:tableStyleId>
              </a:tblPr>
              <a:tblGrid>
                <a:gridCol w="1633461"/>
                <a:gridCol w="1167756"/>
                <a:gridCol w="1167756"/>
                <a:gridCol w="1167756"/>
                <a:gridCol w="1167756"/>
                <a:gridCol w="1167756"/>
                <a:gridCol w="1167756"/>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36 / 36 / 24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261874">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TBA</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r>
              <a:tr h="472085">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xmlns:p14="http://schemas.microsoft.com/office/powerpoint/2010/mai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4"/>
            <a:ext cx="4320000" cy="1720261"/>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1x GE RJ45 DMZ Interface Port</a:t>
            </a:r>
          </a:p>
          <a:p>
            <a:pPr marL="343047" indent="-343047" defTabSz="914417">
              <a:spcBef>
                <a:spcPct val="20000"/>
              </a:spcBef>
              <a:buClr>
                <a:schemeClr val="accent6"/>
              </a:buClr>
              <a:buFont typeface="+mj-ea"/>
              <a:buAutoNum type="circleNumDbPlain"/>
            </a:pPr>
            <a:r>
              <a:rPr lang="en-US" sz="1000" b="1" dirty="0"/>
              <a:t>1x GE RJ45 </a:t>
            </a:r>
            <a:r>
              <a:rPr lang="en-US" sz="1000" b="1" dirty="0" err="1"/>
              <a:t>Mgmt</a:t>
            </a:r>
            <a:r>
              <a:rPr lang="en-US" sz="1000" b="1" dirty="0"/>
              <a:t> Interface Port</a:t>
            </a:r>
          </a:p>
          <a:p>
            <a:pPr marL="343047" indent="-343047" defTabSz="914417">
              <a:spcBef>
                <a:spcPct val="20000"/>
              </a:spcBef>
              <a:buClr>
                <a:schemeClr val="accent6"/>
              </a:buClr>
              <a:buFont typeface="+mj-ea"/>
              <a:buAutoNum type="circleNumDbPlain"/>
            </a:pPr>
            <a:r>
              <a:rPr lang="en-US" sz="1000" b="1" dirty="0"/>
              <a:t>2x GE RJ45 HA Interface Port</a:t>
            </a:r>
          </a:p>
          <a:p>
            <a:pPr marL="343047" indent="-343047" defTabSz="914417">
              <a:spcBef>
                <a:spcPct val="20000"/>
              </a:spcBef>
              <a:buClr>
                <a:schemeClr val="accent6"/>
              </a:buClr>
              <a:buFont typeface="+mj-ea"/>
              <a:buAutoNum type="circleNumDbPlain"/>
            </a:pPr>
            <a:r>
              <a:rPr lang="en-US" sz="1000" b="1" dirty="0"/>
              <a:t>14x GE RJ45 Switch Ports</a:t>
            </a:r>
          </a:p>
          <a:p>
            <a:pPr marL="343047" indent="-343047" defTabSz="914417">
              <a:spcBef>
                <a:spcPct val="20000"/>
              </a:spcBef>
              <a:buClr>
                <a:schemeClr val="accent6"/>
              </a:buClr>
              <a:buFont typeface="+mj-ea"/>
              <a:buAutoNum type="circleNumDbPlain"/>
            </a:pPr>
            <a:r>
              <a:rPr lang="en-US" sz="1000" b="1" dirty="0"/>
              <a:t>2x Shared Media </a:t>
            </a:r>
            <a:r>
              <a:rPr lang="en-US" sz="1000" b="1" dirty="0" smtClean="0"/>
              <a:t>interface Pairs</a:t>
            </a:r>
            <a:endParaRPr lang="en-US" sz="1000" b="1"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pic>
        <p:nvPicPr>
          <p:cNvPr id="10" name="Picture 9"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1" name="TextBox 10"/>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2</a:t>
            </a:r>
            <a:r>
              <a:rPr lang="en-US" sz="1800" b="1" dirty="0" smtClean="0">
                <a:solidFill>
                  <a:srgbClr val="000000"/>
                </a:solidFill>
              </a:rPr>
              <a:t>.5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2" name="Straight Connector 1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descr="Hacker-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9" name="TextBox 18"/>
          <p:cNvSpPr txBox="1"/>
          <p:nvPr/>
        </p:nvSpPr>
        <p:spPr>
          <a:xfrm>
            <a:off x="3629848" y="3121884"/>
            <a:ext cx="1826071" cy="1661993"/>
          </a:xfrm>
          <a:prstGeom prst="rect">
            <a:avLst/>
          </a:prstGeom>
          <a:noFill/>
        </p:spPr>
        <p:txBody>
          <a:bodyPr wrap="square" rtlCol="0">
            <a:spAutoFit/>
          </a:bodyPr>
          <a:lstStyle/>
          <a:p>
            <a:r>
              <a:rPr lang="en-US" sz="1800" b="1" dirty="0" smtClean="0">
                <a:solidFill>
                  <a:srgbClr val="000000"/>
                </a:solidFill>
              </a:rPr>
              <a:t>950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260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10"/>
          <a:stretch>
            <a:fillRect/>
          </a:stretch>
        </p:blipFill>
        <p:spPr>
          <a:xfrm>
            <a:off x="7396792" y="4062940"/>
            <a:ext cx="505867" cy="503339"/>
          </a:xfrm>
          <a:prstGeom prst="rect">
            <a:avLst/>
          </a:prstGeom>
        </p:spPr>
      </p:pic>
      <p:pic>
        <p:nvPicPr>
          <p:cNvPr id="22" name="Picture 21"/>
          <p:cNvPicPr>
            <a:picLocks noChangeAspect="1"/>
          </p:cNvPicPr>
          <p:nvPr/>
        </p:nvPicPr>
        <p:blipFill>
          <a:blip r:embed="rId11"/>
          <a:stretch>
            <a:fillRect/>
          </a:stretch>
        </p:blipFill>
        <p:spPr>
          <a:xfrm>
            <a:off x="6703207" y="4104600"/>
            <a:ext cx="468167" cy="438533"/>
          </a:xfrm>
          <a:prstGeom prst="rect">
            <a:avLst/>
          </a:prstGeom>
        </p:spPr>
      </p:pic>
      <p:pic>
        <p:nvPicPr>
          <p:cNvPr id="23" name="Picture 22"/>
          <p:cNvPicPr>
            <a:picLocks noChangeAspect="1"/>
          </p:cNvPicPr>
          <p:nvPr/>
        </p:nvPicPr>
        <p:blipFill>
          <a:blip r:embed="rId12"/>
          <a:stretch>
            <a:fillRect/>
          </a:stretch>
        </p:blipFill>
        <p:spPr>
          <a:xfrm>
            <a:off x="8097409" y="4111844"/>
            <a:ext cx="613216" cy="427264"/>
          </a:xfrm>
          <a:prstGeom prst="rect">
            <a:avLst/>
          </a:prstGeom>
        </p:spPr>
      </p:pic>
      <p:grpSp>
        <p:nvGrpSpPr>
          <p:cNvPr id="24" name="Group 23"/>
          <p:cNvGrpSpPr/>
          <p:nvPr/>
        </p:nvGrpSpPr>
        <p:grpSpPr>
          <a:xfrm>
            <a:off x="5984936" y="4091311"/>
            <a:ext cx="482083" cy="459205"/>
            <a:chOff x="5818638" y="4203821"/>
            <a:chExt cx="467667" cy="445474"/>
          </a:xfrm>
        </p:grpSpPr>
        <p:pic>
          <p:nvPicPr>
            <p:cNvPr id="25" name="Picture 2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4"/>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28" name="Rounded Rectangle 27"/>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29" name="Rounded Rectangle 28"/>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64</a:t>
            </a:r>
          </a:p>
        </p:txBody>
      </p:sp>
      <p:sp>
        <p:nvSpPr>
          <p:cNvPr id="30" name="Rounded Rectangle 2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31" name="Straight Connector 30"/>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3" name="Picture 3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4" name="Straight Connector 33"/>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6682899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47" indent="-343047" defTabSz="914417">
              <a:spcBef>
                <a:spcPct val="20000"/>
              </a:spcBef>
              <a:buClr>
                <a:schemeClr val="accent6"/>
              </a:buClr>
              <a:buFont typeface="+mj-ea"/>
              <a:buAutoNum type="circleNumDbPlain"/>
            </a:pPr>
            <a:r>
              <a:rPr lang="en-US" sz="1000" b="1" dirty="0"/>
              <a:t>36x GE RJ45 Switch Ports</a:t>
            </a:r>
          </a:p>
          <a:p>
            <a:pPr marL="343047" indent="-343047" defTabSz="914417">
              <a:spcBef>
                <a:spcPct val="20000"/>
              </a:spcBef>
              <a:buClr>
                <a:schemeClr val="accent6"/>
              </a:buClr>
              <a:buFont typeface="+mj-ea"/>
              <a:buAutoNum type="circleNumDbPlain"/>
            </a:pPr>
            <a:r>
              <a:rPr lang="en-US" sz="1000" b="1"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6" y="2300410"/>
            <a:ext cx="371646" cy="547200"/>
          </a:xfrm>
          <a:prstGeom prst="rect">
            <a:avLst/>
          </a:prstGeom>
        </p:spPr>
      </p:pic>
      <p:pic>
        <p:nvPicPr>
          <p:cNvPr id="9" name="Picture 8" descr="Firewall-Sym-Dk.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0" name="TextBox 9"/>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2</a:t>
            </a:r>
            <a:r>
              <a:rPr lang="en-US" sz="1800" b="1" dirty="0" smtClean="0">
                <a:solidFill>
                  <a:srgbClr val="000000"/>
                </a:solidFill>
              </a:rPr>
              <a:t>.5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1" name="Straight Connector 1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7" name="Picture 16" descr="Hacker-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8" name="TextBox 17"/>
          <p:cNvSpPr txBox="1"/>
          <p:nvPr/>
        </p:nvSpPr>
        <p:spPr>
          <a:xfrm>
            <a:off x="3629848" y="3121884"/>
            <a:ext cx="1704151" cy="1661993"/>
          </a:xfrm>
          <a:prstGeom prst="rect">
            <a:avLst/>
          </a:prstGeom>
          <a:noFill/>
        </p:spPr>
        <p:txBody>
          <a:bodyPr wrap="square" rtlCol="0">
            <a:spAutoFit/>
          </a:bodyPr>
          <a:lstStyle/>
          <a:p>
            <a:r>
              <a:rPr lang="en-US" sz="1800" b="1" dirty="0" smtClean="0">
                <a:solidFill>
                  <a:srgbClr val="000000"/>
                </a:solidFill>
              </a:rPr>
              <a:t>950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260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19" name="Straight Connector 1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9"/>
          <a:stretch>
            <a:fillRect/>
          </a:stretch>
        </p:blipFill>
        <p:spPr>
          <a:xfrm>
            <a:off x="7396792" y="4062940"/>
            <a:ext cx="505867" cy="503339"/>
          </a:xfrm>
          <a:prstGeom prst="rect">
            <a:avLst/>
          </a:prstGeom>
        </p:spPr>
      </p:pic>
      <p:pic>
        <p:nvPicPr>
          <p:cNvPr id="21" name="Picture 20"/>
          <p:cNvPicPr>
            <a:picLocks noChangeAspect="1"/>
          </p:cNvPicPr>
          <p:nvPr/>
        </p:nvPicPr>
        <p:blipFill>
          <a:blip r:embed="rId10"/>
          <a:stretch>
            <a:fillRect/>
          </a:stretch>
        </p:blipFill>
        <p:spPr>
          <a:xfrm>
            <a:off x="6703207" y="4104600"/>
            <a:ext cx="468167" cy="438533"/>
          </a:xfrm>
          <a:prstGeom prst="rect">
            <a:avLst/>
          </a:prstGeom>
        </p:spPr>
      </p:pic>
      <p:pic>
        <p:nvPicPr>
          <p:cNvPr id="22" name="Picture 21"/>
          <p:cNvPicPr>
            <a:picLocks noChangeAspect="1"/>
          </p:cNvPicPr>
          <p:nvPr/>
        </p:nvPicPr>
        <p:blipFill>
          <a:blip r:embed="rId11"/>
          <a:stretch>
            <a:fillRect/>
          </a:stretch>
        </p:blipFill>
        <p:spPr>
          <a:xfrm>
            <a:off x="8097409" y="4111844"/>
            <a:ext cx="613216" cy="427264"/>
          </a:xfrm>
          <a:prstGeom prst="rect">
            <a:avLst/>
          </a:prstGeom>
        </p:spPr>
      </p:pic>
      <p:grpSp>
        <p:nvGrpSpPr>
          <p:cNvPr id="23" name="Group 22"/>
          <p:cNvGrpSpPr/>
          <p:nvPr/>
        </p:nvGrpSpPr>
        <p:grpSpPr>
          <a:xfrm>
            <a:off x="5984936" y="4091311"/>
            <a:ext cx="482083" cy="459205"/>
            <a:chOff x="5818638" y="4203821"/>
            <a:chExt cx="467667" cy="445474"/>
          </a:xfrm>
        </p:grpSpPr>
        <p:pic>
          <p:nvPicPr>
            <p:cNvPr id="24" name="Picture 2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3"/>
            <a:stretch>
              <a:fillRect/>
            </a:stretch>
          </p:blipFill>
          <p:spPr>
            <a:xfrm flipH="1">
              <a:off x="5869115" y="4203821"/>
              <a:ext cx="417190" cy="445474"/>
            </a:xfrm>
            <a:prstGeom prst="rect">
              <a:avLst/>
            </a:prstGeom>
          </p:spPr>
        </p:pic>
      </p:grpSp>
      <p:sp>
        <p:nvSpPr>
          <p:cNvPr id="26" name="Rounded Rectangle 25"/>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27" name="Rounded Rectangle 2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28" name="Rounded Rectangle 27"/>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64</a:t>
            </a:r>
          </a:p>
        </p:txBody>
      </p:sp>
      <p:sp>
        <p:nvSpPr>
          <p:cNvPr id="29" name="Rounded Rectangle 28"/>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0" name="Straight Connector 29"/>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2" name="Picture 31"/>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3" name="Straight Connector 32"/>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4" name="Picture 33" descr="NGFW_sym.png"/>
          <p:cNvPicPr>
            <a:picLocks noChangeAspect="1"/>
          </p:cNvPicPr>
          <p:nvPr/>
        </p:nvPicPr>
        <p:blipFill>
          <a:blip r:embed="rId16">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90921670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3"/>
            <a:ext cx="4320000" cy="1063553"/>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47" indent="-343047" defTabSz="914417">
              <a:spcBef>
                <a:spcPct val="20000"/>
              </a:spcBef>
              <a:buClr>
                <a:schemeClr val="accent6"/>
              </a:buClr>
              <a:buFont typeface="+mj-ea"/>
              <a:buAutoNum type="circleNumDbPlain"/>
            </a:pPr>
            <a:r>
              <a:rPr lang="en-US" sz="1000" b="1" dirty="0"/>
              <a:t>20x GE RJ45 Switch Ports</a:t>
            </a:r>
          </a:p>
          <a:p>
            <a:pPr marL="343047" indent="-343047" defTabSz="914417">
              <a:spcBef>
                <a:spcPct val="20000"/>
              </a:spcBef>
              <a:buClr>
                <a:schemeClr val="accent6"/>
              </a:buClr>
              <a:buFont typeface="+mj-ea"/>
              <a:buAutoNum type="circleNumDbPlain"/>
            </a:pPr>
            <a:r>
              <a:rPr lang="en-US" sz="1000" b="1" dirty="0"/>
              <a:t>16x GE RJ45 PoE Ports</a:t>
            </a:r>
          </a:p>
          <a:p>
            <a:pPr marL="343047" indent="-343047" defTabSz="914417">
              <a:spcBef>
                <a:spcPct val="20000"/>
              </a:spcBef>
              <a:buClr>
                <a:schemeClr val="accent6"/>
              </a:buClr>
              <a:buFont typeface="+mj-ea"/>
              <a:buAutoNum type="circleNumDbPlain"/>
            </a:pPr>
            <a:r>
              <a:rPr lang="en-US" sz="1000" b="1"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3"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pic>
        <p:nvPicPr>
          <p:cNvPr id="10" name="Picture 9" descr="Firewall-Sym-Dk.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1" name="TextBox 10"/>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2</a:t>
            </a:r>
            <a:r>
              <a:rPr lang="en-US" sz="1800" b="1" dirty="0" smtClean="0">
                <a:solidFill>
                  <a:srgbClr val="000000"/>
                </a:solidFill>
              </a:rPr>
              <a:t>.5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descr="Hacker-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1" name="TextBox 20"/>
          <p:cNvSpPr txBox="1"/>
          <p:nvPr/>
        </p:nvSpPr>
        <p:spPr>
          <a:xfrm>
            <a:off x="3629848" y="3121884"/>
            <a:ext cx="1734631" cy="1661993"/>
          </a:xfrm>
          <a:prstGeom prst="rect">
            <a:avLst/>
          </a:prstGeom>
          <a:noFill/>
        </p:spPr>
        <p:txBody>
          <a:bodyPr wrap="square" rtlCol="0">
            <a:spAutoFit/>
          </a:bodyPr>
          <a:lstStyle/>
          <a:p>
            <a:r>
              <a:rPr lang="en-US" sz="1800" b="1" dirty="0" smtClean="0">
                <a:solidFill>
                  <a:srgbClr val="000000"/>
                </a:solidFill>
              </a:rPr>
              <a:t>950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260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0"/>
          <a:stretch>
            <a:fillRect/>
          </a:stretch>
        </p:blipFill>
        <p:spPr>
          <a:xfrm>
            <a:off x="7396792" y="4062940"/>
            <a:ext cx="505867" cy="503339"/>
          </a:xfrm>
          <a:prstGeom prst="rect">
            <a:avLst/>
          </a:prstGeom>
        </p:spPr>
      </p:pic>
      <p:pic>
        <p:nvPicPr>
          <p:cNvPr id="24" name="Picture 23"/>
          <p:cNvPicPr>
            <a:picLocks noChangeAspect="1"/>
          </p:cNvPicPr>
          <p:nvPr/>
        </p:nvPicPr>
        <p:blipFill>
          <a:blip r:embed="rId11"/>
          <a:stretch>
            <a:fillRect/>
          </a:stretch>
        </p:blipFill>
        <p:spPr>
          <a:xfrm>
            <a:off x="6703207" y="4104600"/>
            <a:ext cx="468167" cy="438533"/>
          </a:xfrm>
          <a:prstGeom prst="rect">
            <a:avLst/>
          </a:prstGeom>
        </p:spPr>
      </p:pic>
      <p:pic>
        <p:nvPicPr>
          <p:cNvPr id="25" name="Picture 24"/>
          <p:cNvPicPr>
            <a:picLocks noChangeAspect="1"/>
          </p:cNvPicPr>
          <p:nvPr/>
        </p:nvPicPr>
        <p:blipFill>
          <a:blip r:embed="rId12"/>
          <a:stretch>
            <a:fillRect/>
          </a:stretch>
        </p:blipFill>
        <p:spPr>
          <a:xfrm>
            <a:off x="8097409" y="4111844"/>
            <a:ext cx="613216" cy="427264"/>
          </a:xfrm>
          <a:prstGeom prst="rect">
            <a:avLst/>
          </a:prstGeom>
        </p:spPr>
      </p:pic>
      <p:grpSp>
        <p:nvGrpSpPr>
          <p:cNvPr id="26" name="Group 25"/>
          <p:cNvGrpSpPr/>
          <p:nvPr/>
        </p:nvGrpSpPr>
        <p:grpSpPr>
          <a:xfrm>
            <a:off x="5984936" y="4091311"/>
            <a:ext cx="482083" cy="459205"/>
            <a:chOff x="5818638" y="4203821"/>
            <a:chExt cx="467667" cy="445474"/>
          </a:xfrm>
        </p:grpSpPr>
        <p:pic>
          <p:nvPicPr>
            <p:cNvPr id="27" name="Picture 2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4"/>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0" name="Rounded Rectangle 29"/>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1" name="Rounded Rectangle 30"/>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64</a:t>
            </a:r>
          </a:p>
        </p:txBody>
      </p:sp>
      <p:sp>
        <p:nvSpPr>
          <p:cNvPr id="32" name="Rounded Rectangle 31"/>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33" name="Straight Connector 32"/>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5" name="Picture 34"/>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6" name="Straight Connector 35"/>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descr="NGFW_sym.png"/>
          <p:cNvPicPr>
            <a:picLocks noChangeAspect="1"/>
          </p:cNvPicPr>
          <p:nvPr/>
        </p:nvPicPr>
        <p:blipFill>
          <a:blip r:embed="rId17">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0842463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pic>
        <p:nvPicPr>
          <p:cNvPr id="2" name="Picture 1" descr="FG-140D-POE-T1-LEDS-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4013" y="1292617"/>
            <a:ext cx="4320000" cy="1260914"/>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2483" y="2296795"/>
            <a:ext cx="372258" cy="547200"/>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296795"/>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07001" y="2296795"/>
            <a:ext cx="371646" cy="547200"/>
          </a:xfrm>
          <a:prstGeom prst="rect">
            <a:avLst/>
          </a:prstGeom>
        </p:spPr>
      </p:pic>
      <p:pic>
        <p:nvPicPr>
          <p:cNvPr id="11" name="Picture 10" descr="Firewall-Sym-Dk.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4" name="TextBox 13"/>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2</a:t>
            </a:r>
            <a:r>
              <a:rPr lang="en-US" sz="1800" b="1" dirty="0" smtClean="0">
                <a:solidFill>
                  <a:srgbClr val="000000"/>
                </a:solidFill>
              </a:rPr>
              <a:t>.5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22,000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2" name="TextBox 21"/>
          <p:cNvSpPr txBox="1"/>
          <p:nvPr/>
        </p:nvSpPr>
        <p:spPr>
          <a:xfrm>
            <a:off x="3629848" y="3121884"/>
            <a:ext cx="1785432" cy="1661993"/>
          </a:xfrm>
          <a:prstGeom prst="rect">
            <a:avLst/>
          </a:prstGeom>
          <a:noFill/>
        </p:spPr>
        <p:txBody>
          <a:bodyPr wrap="square" rtlCol="0">
            <a:spAutoFit/>
          </a:bodyPr>
          <a:lstStyle/>
          <a:p>
            <a:r>
              <a:rPr lang="en-US" sz="1800" b="1" dirty="0" smtClean="0">
                <a:solidFill>
                  <a:srgbClr val="000000"/>
                </a:solidFill>
              </a:rPr>
              <a:t>950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260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3" name="Straight Connector 2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p:cNvPicPr>
            <a:picLocks noChangeAspect="1"/>
          </p:cNvPicPr>
          <p:nvPr/>
        </p:nvPicPr>
        <p:blipFill>
          <a:blip r:embed="rId11"/>
          <a:stretch>
            <a:fillRect/>
          </a:stretch>
        </p:blipFill>
        <p:spPr>
          <a:xfrm>
            <a:off x="7396792" y="4062940"/>
            <a:ext cx="505867" cy="503339"/>
          </a:xfrm>
          <a:prstGeom prst="rect">
            <a:avLst/>
          </a:prstGeom>
        </p:spPr>
      </p:pic>
      <p:pic>
        <p:nvPicPr>
          <p:cNvPr id="25" name="Picture 24"/>
          <p:cNvPicPr>
            <a:picLocks noChangeAspect="1"/>
          </p:cNvPicPr>
          <p:nvPr/>
        </p:nvPicPr>
        <p:blipFill>
          <a:blip r:embed="rId12"/>
          <a:stretch>
            <a:fillRect/>
          </a:stretch>
        </p:blipFill>
        <p:spPr>
          <a:xfrm>
            <a:off x="6703207" y="4104600"/>
            <a:ext cx="468167" cy="438533"/>
          </a:xfrm>
          <a:prstGeom prst="rect">
            <a:avLst/>
          </a:prstGeom>
        </p:spPr>
      </p:pic>
      <p:pic>
        <p:nvPicPr>
          <p:cNvPr id="26" name="Picture 25"/>
          <p:cNvPicPr>
            <a:picLocks noChangeAspect="1"/>
          </p:cNvPicPr>
          <p:nvPr/>
        </p:nvPicPr>
        <p:blipFill>
          <a:blip r:embed="rId13"/>
          <a:stretch>
            <a:fillRect/>
          </a:stretch>
        </p:blipFill>
        <p:spPr>
          <a:xfrm>
            <a:off x="8097409" y="4111844"/>
            <a:ext cx="613216" cy="427264"/>
          </a:xfrm>
          <a:prstGeom prst="rect">
            <a:avLst/>
          </a:prstGeom>
        </p:spPr>
      </p:pic>
      <p:grpSp>
        <p:nvGrpSpPr>
          <p:cNvPr id="27" name="Group 26"/>
          <p:cNvGrpSpPr/>
          <p:nvPr/>
        </p:nvGrpSpPr>
        <p:grpSpPr>
          <a:xfrm>
            <a:off x="5984936" y="4091311"/>
            <a:ext cx="482083" cy="459205"/>
            <a:chOff x="5818638" y="4203821"/>
            <a:chExt cx="467667" cy="445474"/>
          </a:xfrm>
        </p:grpSpPr>
        <p:pic>
          <p:nvPicPr>
            <p:cNvPr id="28" name="Picture 2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9" name="Picture 28"/>
            <p:cNvPicPr>
              <a:picLocks noChangeAspect="1"/>
            </p:cNvPicPr>
            <p:nvPr/>
          </p:nvPicPr>
          <p:blipFill>
            <a:blip r:embed="rId15"/>
            <a:stretch>
              <a:fillRect/>
            </a:stretch>
          </p:blipFill>
          <p:spPr>
            <a:xfrm flipH="1">
              <a:off x="5869115" y="4203821"/>
              <a:ext cx="417190" cy="445474"/>
            </a:xfrm>
            <a:prstGeom prst="rect">
              <a:avLst/>
            </a:prstGeom>
          </p:spPr>
        </p:pic>
      </p:grpSp>
      <p:sp>
        <p:nvSpPr>
          <p:cNvPr id="30" name="Rounded Rectangle 29"/>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1" name="Rounded Rectangle 30"/>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2" name="Rounded Rectangle 31"/>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64</a:t>
            </a:r>
          </a:p>
        </p:txBody>
      </p:sp>
      <p:sp>
        <p:nvSpPr>
          <p:cNvPr id="33" name="Rounded Rectangle 32"/>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a:solidFill>
                  <a:schemeClr val="bg1"/>
                </a:solidFill>
              </a:rPr>
              <a:t>Yes</a:t>
            </a:r>
          </a:p>
        </p:txBody>
      </p:sp>
      <p:cxnSp>
        <p:nvCxnSpPr>
          <p:cNvPr id="34" name="Straight Connector 33"/>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6" name="Picture 35"/>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7" name="Straight Connector 36"/>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47" indent="-343047" defTabSz="914417">
              <a:spcBef>
                <a:spcPct val="20000"/>
              </a:spcBef>
              <a:buClr>
                <a:schemeClr val="accent6"/>
              </a:buClr>
              <a:buFont typeface="+mj-ea"/>
              <a:buAutoNum type="circleNumDbPlain"/>
            </a:pPr>
            <a:r>
              <a:rPr lang="en-US" sz="1000" b="1" dirty="0"/>
              <a:t>20x GE RJ45 Switch Ports</a:t>
            </a:r>
          </a:p>
          <a:p>
            <a:pPr marL="343047" indent="-343047" defTabSz="914417">
              <a:spcBef>
                <a:spcPct val="20000"/>
              </a:spcBef>
              <a:buClr>
                <a:schemeClr val="accent6"/>
              </a:buClr>
              <a:buFont typeface="+mj-ea"/>
              <a:buAutoNum type="circleNumDbPlain"/>
            </a:pPr>
            <a:r>
              <a:rPr lang="en-US" sz="1000" b="1" dirty="0"/>
              <a:t>16 GE RJ45 PoE Ports</a:t>
            </a:r>
          </a:p>
          <a:p>
            <a:pPr marL="343047" indent="-343047" defTabSz="914417">
              <a:spcBef>
                <a:spcPct val="20000"/>
              </a:spcBef>
              <a:buClr>
                <a:schemeClr val="accent6"/>
              </a:buClr>
              <a:buFont typeface="+mj-ea"/>
              <a:buAutoNum type="circleNumDbPlain"/>
            </a:pPr>
            <a:r>
              <a:rPr lang="en-US" sz="1000" b="1" dirty="0"/>
              <a:t>2x GE SFP DMZ Interface Ports</a:t>
            </a:r>
          </a:p>
          <a:p>
            <a:pPr marL="343047" indent="-343047" defTabSz="914417">
              <a:spcBef>
                <a:spcPct val="20000"/>
              </a:spcBef>
              <a:buClr>
                <a:schemeClr val="accent6"/>
              </a:buClr>
              <a:buFont typeface="+mj-ea"/>
              <a:buAutoNum type="circleNumDbPlain"/>
            </a:pPr>
            <a:r>
              <a:rPr lang="en-US" sz="1000" b="1" dirty="0"/>
              <a:t>1x T1 Interface</a:t>
            </a:r>
          </a:p>
        </p:txBody>
      </p:sp>
      <p:pic>
        <p:nvPicPr>
          <p:cNvPr id="38" name="Picture 37" descr="NGFW_sym.png"/>
          <p:cNvPicPr>
            <a:picLocks noChangeAspect="1"/>
          </p:cNvPicPr>
          <p:nvPr/>
        </p:nvPicPr>
        <p:blipFill>
          <a:blip r:embed="rId18">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85297201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3"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Interfaces</a:t>
            </a:r>
          </a:p>
          <a:p>
            <a:pPr marL="343047" indent="-343047" defTabSz="914417">
              <a:spcBef>
                <a:spcPct val="20000"/>
              </a:spcBef>
              <a:buClr>
                <a:schemeClr val="accent6"/>
              </a:buClr>
              <a:buFont typeface="+mj-ea"/>
              <a:buAutoNum type="circleNumDbPlain"/>
            </a:pPr>
            <a:r>
              <a:rPr lang="en-US" sz="1000" dirty="0"/>
              <a:t>4x FE Copper Interfaces</a:t>
            </a:r>
          </a:p>
          <a:p>
            <a:pPr marL="343047" indent="-343047" defTabSz="914417">
              <a:spcBef>
                <a:spcPct val="20000"/>
              </a:spcBef>
              <a:buClr>
                <a:schemeClr val="accent6"/>
              </a:buClr>
              <a:buFont typeface="+mj-ea"/>
              <a:buAutoNum type="circleNumDbPlain"/>
            </a:pPr>
            <a:r>
              <a:rPr lang="en-US" sz="1000" dirty="0"/>
              <a:t>4x 100Base-FX Interface (SC)</a:t>
            </a:r>
          </a:p>
          <a:p>
            <a:pPr defTabSz="914417">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16x GE RJ45 Switch Ports</a:t>
            </a:r>
          </a:p>
          <a:p>
            <a:pPr marL="343047" indent="-343047" defTabSz="914417">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4"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pic>
        <p:nvPicPr>
          <p:cNvPr id="11" name="Picture 10" descr="Firewall-Sym-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7" name="TextBox 16"/>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descr="Hacker-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1" name="TextBox 20"/>
          <p:cNvSpPr txBox="1"/>
          <p:nvPr/>
        </p:nvSpPr>
        <p:spPr>
          <a:xfrm>
            <a:off x="3629848" y="3121884"/>
            <a:ext cx="1734631" cy="1661993"/>
          </a:xfrm>
          <a:prstGeom prst="rect">
            <a:avLst/>
          </a:prstGeom>
          <a:noFill/>
        </p:spPr>
        <p:txBody>
          <a:bodyPr wrap="square" rtlCol="0">
            <a:spAutoFit/>
          </a:bodyPr>
          <a:lstStyle/>
          <a:p>
            <a:r>
              <a:rPr lang="en-US" sz="1800" b="1" dirty="0" smtClean="0">
                <a:solidFill>
                  <a:srgbClr val="000000"/>
                </a:solidFill>
              </a:rPr>
              <a:t>1.7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340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2"/>
          <a:stretch>
            <a:fillRect/>
          </a:stretch>
        </p:blipFill>
        <p:spPr>
          <a:xfrm>
            <a:off x="7396792" y="4062940"/>
            <a:ext cx="505867" cy="503339"/>
          </a:xfrm>
          <a:prstGeom prst="rect">
            <a:avLst/>
          </a:prstGeom>
        </p:spPr>
      </p:pic>
      <p:pic>
        <p:nvPicPr>
          <p:cNvPr id="24" name="Picture 23"/>
          <p:cNvPicPr>
            <a:picLocks noChangeAspect="1"/>
          </p:cNvPicPr>
          <p:nvPr/>
        </p:nvPicPr>
        <p:blipFill>
          <a:blip r:embed="rId13"/>
          <a:stretch>
            <a:fillRect/>
          </a:stretch>
        </p:blipFill>
        <p:spPr>
          <a:xfrm>
            <a:off x="6703207" y="4104600"/>
            <a:ext cx="468167" cy="438533"/>
          </a:xfrm>
          <a:prstGeom prst="rect">
            <a:avLst/>
          </a:prstGeom>
        </p:spPr>
      </p:pic>
      <p:pic>
        <p:nvPicPr>
          <p:cNvPr id="25" name="Picture 24"/>
          <p:cNvPicPr>
            <a:picLocks noChangeAspect="1"/>
          </p:cNvPicPr>
          <p:nvPr/>
        </p:nvPicPr>
        <p:blipFill>
          <a:blip r:embed="rId14"/>
          <a:stretch>
            <a:fillRect/>
          </a:stretch>
        </p:blipFill>
        <p:spPr>
          <a:xfrm>
            <a:off x="8097409" y="4111844"/>
            <a:ext cx="613216" cy="427264"/>
          </a:xfrm>
          <a:prstGeom prst="rect">
            <a:avLst/>
          </a:prstGeom>
        </p:spPr>
      </p:pic>
      <p:grpSp>
        <p:nvGrpSpPr>
          <p:cNvPr id="26" name="Group 25"/>
          <p:cNvGrpSpPr/>
          <p:nvPr/>
        </p:nvGrpSpPr>
        <p:grpSpPr>
          <a:xfrm>
            <a:off x="5984936" y="4091311"/>
            <a:ext cx="482083" cy="459205"/>
            <a:chOff x="5818638" y="4203821"/>
            <a:chExt cx="467667" cy="445474"/>
          </a:xfrm>
        </p:grpSpPr>
        <p:pic>
          <p:nvPicPr>
            <p:cNvPr id="27" name="Picture 2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6"/>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0" name="Rounded Rectangle 29"/>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1" name="Rounded Rectangle 30"/>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32" name="Rounded Rectangle 31"/>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3" name="Straight Connector 32"/>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5" name="Picture 34"/>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6" name="Straight Connector 35"/>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descr="NGFW_sym.png"/>
          <p:cNvPicPr>
            <a:picLocks noChangeAspect="1"/>
          </p:cNvPicPr>
          <p:nvPr/>
        </p:nvPicPr>
        <p:blipFill>
          <a:blip r:embed="rId19">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97705910"/>
      </p:ext>
    </p:extLst>
  </p:cSld>
  <p:clrMapOvr>
    <a:masterClrMapping/>
  </p:clrMapOvr>
  <p:transition xmlns:p14="http://schemas.microsoft.com/office/powerpoint/2010/mai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sp>
        <p:nvSpPr>
          <p:cNvPr id="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a:t>
            </a:r>
            <a:r>
              <a:rPr lang="en-US" sz="1000" b="1" dirty="0" smtClean="0"/>
              <a:t>x GE RJ45 WAN Ports</a:t>
            </a:r>
            <a:endParaRPr lang="en-US" sz="1000" b="1" dirty="0"/>
          </a:p>
          <a:p>
            <a:pPr marL="343047" indent="-343047" defTabSz="914417">
              <a:spcBef>
                <a:spcPct val="20000"/>
              </a:spcBef>
              <a:buClr>
                <a:schemeClr val="accent6"/>
              </a:buClr>
              <a:buFont typeface="+mj-ea"/>
              <a:buAutoNum type="circleNumDbPlain"/>
            </a:pPr>
            <a:r>
              <a:rPr lang="en-US" sz="1000" b="1" dirty="0"/>
              <a:t>8</a:t>
            </a:r>
            <a:r>
              <a:rPr lang="en-US" sz="1000" b="1" dirty="0" smtClean="0"/>
              <a:t>x GE RJ45 Switch Ports</a:t>
            </a:r>
            <a:endParaRPr lang="en-US" sz="1000" b="1" dirty="0"/>
          </a:p>
          <a:p>
            <a:pPr marL="343047" indent="-343047" defTabSz="914417">
              <a:spcBef>
                <a:spcPct val="20000"/>
              </a:spcBef>
              <a:buClr>
                <a:schemeClr val="accent6"/>
              </a:buClr>
              <a:buFont typeface="+mj-ea"/>
              <a:buAutoNum type="circleNumDbPlain"/>
            </a:pPr>
            <a:r>
              <a:rPr lang="en-US" sz="1000" b="1" dirty="0" smtClean="0"/>
              <a:t>8x GE RJ45 PoE Ports</a:t>
            </a:r>
          </a:p>
          <a:p>
            <a:pPr marL="343047" indent="-343047" defTabSz="914417">
              <a:spcBef>
                <a:spcPct val="20000"/>
              </a:spcBef>
              <a:buClr>
                <a:schemeClr val="accent6"/>
              </a:buClr>
              <a:buFont typeface="+mj-ea"/>
              <a:buAutoNum type="circleNumDbPlain"/>
            </a:pPr>
            <a:r>
              <a:rPr lang="en-US" sz="1000" b="1" dirty="0" smtClean="0"/>
              <a:t>2x GE SFP Slots</a:t>
            </a:r>
            <a:endParaRPr lang="en-US" sz="1000" b="1" dirty="0"/>
          </a:p>
        </p:txBody>
      </p:sp>
      <p:grpSp>
        <p:nvGrpSpPr>
          <p:cNvPr id="3" name="Group 2"/>
          <p:cNvGrpSpPr/>
          <p:nvPr/>
        </p:nvGrpSpPr>
        <p:grpSpPr>
          <a:xfrm>
            <a:off x="734013" y="1459059"/>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416108"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839711"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47776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6753429" y="4818615"/>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pic>
        <p:nvPicPr>
          <p:cNvPr id="21" name="Picture 20" descr="Firewall-Sym-Dk.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3" name="TextBox 2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744791" cy="1661993"/>
          </a:xfrm>
          <a:prstGeom prst="rect">
            <a:avLst/>
          </a:prstGeom>
          <a:noFill/>
        </p:spPr>
        <p:txBody>
          <a:bodyPr wrap="square" rtlCol="0">
            <a:spAutoFit/>
          </a:bodyPr>
          <a:lstStyle/>
          <a:p>
            <a:r>
              <a:rPr lang="en-US" sz="1800" b="1" dirty="0" smtClean="0">
                <a:solidFill>
                  <a:srgbClr val="000000"/>
                </a:solidFill>
              </a:rPr>
              <a:t>1.7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340 Mbps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5"/>
          <a:stretch>
            <a:fillRect/>
          </a:stretch>
        </p:blipFill>
        <p:spPr>
          <a:xfrm>
            <a:off x="7396792" y="4062940"/>
            <a:ext cx="505867" cy="503339"/>
          </a:xfrm>
          <a:prstGeom prst="rect">
            <a:avLst/>
          </a:prstGeom>
        </p:spPr>
      </p:pic>
      <p:pic>
        <p:nvPicPr>
          <p:cNvPr id="39" name="Picture 38"/>
          <p:cNvPicPr>
            <a:picLocks noChangeAspect="1"/>
          </p:cNvPicPr>
          <p:nvPr/>
        </p:nvPicPr>
        <p:blipFill>
          <a:blip r:embed="rId16"/>
          <a:stretch>
            <a:fillRect/>
          </a:stretch>
        </p:blipFill>
        <p:spPr>
          <a:xfrm>
            <a:off x="6703207" y="4104600"/>
            <a:ext cx="468167" cy="438533"/>
          </a:xfrm>
          <a:prstGeom prst="rect">
            <a:avLst/>
          </a:prstGeom>
        </p:spPr>
      </p:pic>
      <p:pic>
        <p:nvPicPr>
          <p:cNvPr id="40" name="Picture 39"/>
          <p:cNvPicPr>
            <a:picLocks noChangeAspect="1"/>
          </p:cNvPicPr>
          <p:nvPr/>
        </p:nvPicPr>
        <p:blipFill>
          <a:blip r:embed="rId17"/>
          <a:stretch>
            <a:fillRect/>
          </a:stretch>
        </p:blipFill>
        <p:spPr>
          <a:xfrm>
            <a:off x="8097409" y="4111844"/>
            <a:ext cx="613216" cy="427264"/>
          </a:xfrm>
          <a:prstGeom prst="rect">
            <a:avLst/>
          </a:prstGeom>
        </p:spPr>
      </p:pic>
      <p:grpSp>
        <p:nvGrpSpPr>
          <p:cNvPr id="41" name="Group 40"/>
          <p:cNvGrpSpPr/>
          <p:nvPr/>
        </p:nvGrpSpPr>
        <p:grpSpPr>
          <a:xfrm>
            <a:off x="5984936" y="4091311"/>
            <a:ext cx="482083" cy="459205"/>
            <a:chOff x="5818638" y="4203821"/>
            <a:chExt cx="467667" cy="445474"/>
          </a:xfrm>
        </p:grpSpPr>
        <p:pic>
          <p:nvPicPr>
            <p:cNvPr id="42" name="Picture 4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3" name="Picture 42"/>
            <p:cNvPicPr>
              <a:picLocks noChangeAspect="1"/>
            </p:cNvPicPr>
            <p:nvPr/>
          </p:nvPicPr>
          <p:blipFill>
            <a:blip r:embed="rId19"/>
            <a:stretch>
              <a:fillRect/>
            </a:stretch>
          </p:blipFill>
          <p:spPr>
            <a:xfrm flipH="1">
              <a:off x="5869115" y="4203821"/>
              <a:ext cx="417190" cy="445474"/>
            </a:xfrm>
            <a:prstGeom prst="rect">
              <a:avLst/>
            </a:prstGeom>
          </p:spPr>
        </p:pic>
      </p:grpSp>
      <p:sp>
        <p:nvSpPr>
          <p:cNvPr id="44" name="Rounded Rectangle 43"/>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45" name="Rounded Rectangle 44"/>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6" name="Rounded Rectangle 45"/>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47" name="Rounded Rectangle 46"/>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48" name="Straight Connector 4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50" name="Picture 49"/>
          <p:cNvPicPr>
            <a:picLocks noChangeAspect="1"/>
          </p:cNvPicPr>
          <p:nvPr/>
        </p:nvPicPr>
        <p:blipFill>
          <a:blip r:embed="rId20">
            <a:duotone>
              <a:schemeClr val="accent3">
                <a:shade val="45000"/>
                <a:satMod val="135000"/>
              </a:schemeClr>
              <a:prstClr val="white"/>
            </a:duotone>
            <a:extLst>
              <a:ext uri="{BEBA8EAE-BF5A-486C-A8C5-ECC9F3942E4B}">
                <a14:imgProps xmlns:a14="http://schemas.microsoft.com/office/drawing/2010/main">
                  <a14:imgLayer r:embed="rId21">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51" name="Straight Connector 5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NGFW_sym.png"/>
          <p:cNvPicPr>
            <a:picLocks noChangeAspect="1"/>
          </p:cNvPicPr>
          <p:nvPr/>
        </p:nvPicPr>
        <p:blipFill>
          <a:blip r:embed="rId22">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14829318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40x GE RJ45 Switch Ports</a:t>
            </a:r>
          </a:p>
          <a:p>
            <a:pPr marL="343047" indent="-343047" defTabSz="914417">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4"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pic>
        <p:nvPicPr>
          <p:cNvPr id="12" name="Picture 11"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4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3" name="TextBox 22"/>
          <p:cNvSpPr txBox="1"/>
          <p:nvPr/>
        </p:nvSpPr>
        <p:spPr>
          <a:xfrm>
            <a:off x="3629848" y="3121884"/>
            <a:ext cx="16838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13"/>
          <a:stretch>
            <a:fillRect/>
          </a:stretch>
        </p:blipFill>
        <p:spPr>
          <a:xfrm>
            <a:off x="7396792" y="4062940"/>
            <a:ext cx="505867" cy="503339"/>
          </a:xfrm>
          <a:prstGeom prst="rect">
            <a:avLst/>
          </a:prstGeom>
        </p:spPr>
      </p:pic>
      <p:pic>
        <p:nvPicPr>
          <p:cNvPr id="26" name="Picture 25"/>
          <p:cNvPicPr>
            <a:picLocks noChangeAspect="1"/>
          </p:cNvPicPr>
          <p:nvPr/>
        </p:nvPicPr>
        <p:blipFill>
          <a:blip r:embed="rId14"/>
          <a:stretch>
            <a:fillRect/>
          </a:stretch>
        </p:blipFill>
        <p:spPr>
          <a:xfrm>
            <a:off x="6703207" y="4104600"/>
            <a:ext cx="468167" cy="438533"/>
          </a:xfrm>
          <a:prstGeom prst="rect">
            <a:avLst/>
          </a:prstGeom>
        </p:spPr>
      </p:pic>
      <p:pic>
        <p:nvPicPr>
          <p:cNvPr id="27" name="Picture 26"/>
          <p:cNvPicPr>
            <a:picLocks noChangeAspect="1"/>
          </p:cNvPicPr>
          <p:nvPr/>
        </p:nvPicPr>
        <p:blipFill>
          <a:blip r:embed="rId15"/>
          <a:stretch>
            <a:fillRect/>
          </a:stretch>
        </p:blipFill>
        <p:spPr>
          <a:xfrm>
            <a:off x="8097409" y="4111844"/>
            <a:ext cx="613216" cy="427264"/>
          </a:xfrm>
          <a:prstGeom prst="rect">
            <a:avLst/>
          </a:prstGeom>
        </p:spPr>
      </p:pic>
      <p:grpSp>
        <p:nvGrpSpPr>
          <p:cNvPr id="28" name="Group 27"/>
          <p:cNvGrpSpPr/>
          <p:nvPr/>
        </p:nvGrpSpPr>
        <p:grpSpPr>
          <a:xfrm>
            <a:off x="5984936" y="4091311"/>
            <a:ext cx="482083" cy="459205"/>
            <a:chOff x="5818638" y="4203821"/>
            <a:chExt cx="467667" cy="445474"/>
          </a:xfrm>
        </p:grpSpPr>
        <p:pic>
          <p:nvPicPr>
            <p:cNvPr id="29" name="Picture 2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0" name="Picture 29"/>
            <p:cNvPicPr>
              <a:picLocks noChangeAspect="1"/>
            </p:cNvPicPr>
            <p:nvPr/>
          </p:nvPicPr>
          <p:blipFill>
            <a:blip r:embed="rId17"/>
            <a:stretch>
              <a:fillRect/>
            </a:stretch>
          </p:blipFill>
          <p:spPr>
            <a:xfrm flipH="1">
              <a:off x="5869115" y="4203821"/>
              <a:ext cx="417190" cy="445474"/>
            </a:xfrm>
            <a:prstGeom prst="rect">
              <a:avLst/>
            </a:prstGeom>
          </p:spPr>
        </p:pic>
      </p:grpSp>
      <p:sp>
        <p:nvSpPr>
          <p:cNvPr id="31" name="Rounded Rectangle 30"/>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2" name="Rounded Rectangle 31"/>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3" name="Rounded Rectangle 32"/>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34" name="Rounded Rectangle 33"/>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5" name="Straight Connector 34"/>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37" name="Picture 36"/>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38" name="Straight Connector 37"/>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9" name="Picture 38"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428235020"/>
      </p:ext>
    </p:extLst>
  </p:cSld>
  <p:clrMapOvr>
    <a:masterClrMapping/>
  </p:clrMapOvr>
  <p:transition xmlns:p14="http://schemas.microsoft.com/office/powerpoint/2010/mai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pSp>
        <p:nvGrpSpPr>
          <p:cNvPr id="3" name="Group 2"/>
          <p:cNvGrpSpPr/>
          <p:nvPr/>
        </p:nvGrpSpPr>
        <p:grpSpPr>
          <a:xfrm>
            <a:off x="734013" y="1458806"/>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WAN Ports</a:t>
            </a:r>
          </a:p>
          <a:p>
            <a:pPr marL="343047" indent="-343047" defTabSz="914417">
              <a:spcBef>
                <a:spcPct val="20000"/>
              </a:spcBef>
              <a:buClr>
                <a:schemeClr val="accent6"/>
              </a:buClr>
              <a:buFont typeface="+mj-ea"/>
              <a:buAutoNum type="circleNumDbPlain"/>
            </a:pPr>
            <a:r>
              <a:rPr lang="en-US" sz="1000" b="1" dirty="0"/>
              <a:t>16x GE RJ45 Switch Ports</a:t>
            </a:r>
          </a:p>
          <a:p>
            <a:pPr marL="343047" indent="-343047" defTabSz="914417">
              <a:spcBef>
                <a:spcPct val="20000"/>
              </a:spcBef>
              <a:buClr>
                <a:schemeClr val="accent6"/>
              </a:buClr>
              <a:buFont typeface="+mj-ea"/>
              <a:buAutoNum type="circleNumDbPlain"/>
            </a:pPr>
            <a:r>
              <a:rPr lang="en-US" sz="1000" b="1" dirty="0"/>
              <a:t>24x GE RJ45 PoE Ports</a:t>
            </a:r>
          </a:p>
          <a:p>
            <a:pPr marL="343047" indent="-343047" defTabSz="914417">
              <a:spcBef>
                <a:spcPct val="20000"/>
              </a:spcBef>
              <a:buClr>
                <a:schemeClr val="accent6"/>
              </a:buClr>
              <a:buFont typeface="+mj-ea"/>
              <a:buAutoNum type="circleNumDbPlain"/>
            </a:pPr>
            <a:r>
              <a:rPr lang="en-US" sz="1000" b="1"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4"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0"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7" name="Oval 36"/>
          <p:cNvSpPr/>
          <p:nvPr/>
        </p:nvSpPr>
        <p:spPr bwMode="auto">
          <a:xfrm>
            <a:off x="4777643"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0" name="Picture 19" descr="Firewall-Sym-Dk.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1" name="TextBox 20"/>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4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8" name="TextBox 37"/>
          <p:cNvSpPr txBox="1"/>
          <p:nvPr/>
        </p:nvSpPr>
        <p:spPr>
          <a:xfrm>
            <a:off x="3629848" y="3121884"/>
            <a:ext cx="170415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9" name="Straight Connector 3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p:cNvPicPr>
            <a:picLocks noChangeAspect="1"/>
          </p:cNvPicPr>
          <p:nvPr/>
        </p:nvPicPr>
        <p:blipFill>
          <a:blip r:embed="rId15"/>
          <a:stretch>
            <a:fillRect/>
          </a:stretch>
        </p:blipFill>
        <p:spPr>
          <a:xfrm>
            <a:off x="7396792" y="4062940"/>
            <a:ext cx="505867" cy="503339"/>
          </a:xfrm>
          <a:prstGeom prst="rect">
            <a:avLst/>
          </a:prstGeom>
        </p:spPr>
      </p:pic>
      <p:pic>
        <p:nvPicPr>
          <p:cNvPr id="41" name="Picture 40"/>
          <p:cNvPicPr>
            <a:picLocks noChangeAspect="1"/>
          </p:cNvPicPr>
          <p:nvPr/>
        </p:nvPicPr>
        <p:blipFill>
          <a:blip r:embed="rId16"/>
          <a:stretch>
            <a:fillRect/>
          </a:stretch>
        </p:blipFill>
        <p:spPr>
          <a:xfrm>
            <a:off x="6703207" y="4104600"/>
            <a:ext cx="468167" cy="438533"/>
          </a:xfrm>
          <a:prstGeom prst="rect">
            <a:avLst/>
          </a:prstGeom>
        </p:spPr>
      </p:pic>
      <p:pic>
        <p:nvPicPr>
          <p:cNvPr id="42" name="Picture 41"/>
          <p:cNvPicPr>
            <a:picLocks noChangeAspect="1"/>
          </p:cNvPicPr>
          <p:nvPr/>
        </p:nvPicPr>
        <p:blipFill>
          <a:blip r:embed="rId17"/>
          <a:stretch>
            <a:fillRect/>
          </a:stretch>
        </p:blipFill>
        <p:spPr>
          <a:xfrm>
            <a:off x="8097409" y="4111844"/>
            <a:ext cx="613216" cy="427264"/>
          </a:xfrm>
          <a:prstGeom prst="rect">
            <a:avLst/>
          </a:prstGeom>
        </p:spPr>
      </p:pic>
      <p:grpSp>
        <p:nvGrpSpPr>
          <p:cNvPr id="43" name="Group 42"/>
          <p:cNvGrpSpPr/>
          <p:nvPr/>
        </p:nvGrpSpPr>
        <p:grpSpPr>
          <a:xfrm>
            <a:off x="5984936" y="4091311"/>
            <a:ext cx="482083" cy="459205"/>
            <a:chOff x="5818638" y="4203821"/>
            <a:chExt cx="467667" cy="445474"/>
          </a:xfrm>
        </p:grpSpPr>
        <p:pic>
          <p:nvPicPr>
            <p:cNvPr id="44" name="Picture 4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5" name="Picture 44"/>
            <p:cNvPicPr>
              <a:picLocks noChangeAspect="1"/>
            </p:cNvPicPr>
            <p:nvPr/>
          </p:nvPicPr>
          <p:blipFill>
            <a:blip r:embed="rId19"/>
            <a:stretch>
              <a:fillRect/>
            </a:stretch>
          </p:blipFill>
          <p:spPr>
            <a:xfrm flipH="1">
              <a:off x="5869115" y="4203821"/>
              <a:ext cx="417190" cy="445474"/>
            </a:xfrm>
            <a:prstGeom prst="rect">
              <a:avLst/>
            </a:prstGeom>
          </p:spPr>
        </p:pic>
      </p:grpSp>
      <p:sp>
        <p:nvSpPr>
          <p:cNvPr id="46" name="Rounded Rectangle 45"/>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47" name="Rounded Rectangle 4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8" name="Rounded Rectangle 47"/>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49" name="Rounded Rectangle 48"/>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50" name="Straight Connector 49"/>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52" name="Picture 51"/>
          <p:cNvPicPr>
            <a:picLocks noChangeAspect="1"/>
          </p:cNvPicPr>
          <p:nvPr/>
        </p:nvPicPr>
        <p:blipFill>
          <a:blip r:embed="rId20">
            <a:duotone>
              <a:schemeClr val="accent3">
                <a:shade val="45000"/>
                <a:satMod val="135000"/>
              </a:schemeClr>
              <a:prstClr val="white"/>
            </a:duotone>
            <a:extLst>
              <a:ext uri="{BEBA8EAE-BF5A-486C-A8C5-ECC9F3942E4B}">
                <a14:imgProps xmlns:a14="http://schemas.microsoft.com/office/drawing/2010/main">
                  <a14:imgLayer r:embed="rId21">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53" name="Straight Connector 52"/>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4" name="Picture 53" descr="NGFW_sym.png"/>
          <p:cNvPicPr>
            <a:picLocks noChangeAspect="1"/>
          </p:cNvPicPr>
          <p:nvPr/>
        </p:nvPicPr>
        <p:blipFill>
          <a:blip r:embed="rId22">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494265754"/>
      </p:ext>
    </p:extLst>
  </p:cSld>
  <p:clrMapOvr>
    <a:masterClrMapping/>
  </p:clrMapOvr>
  <p:transition xmlns:p14="http://schemas.microsoft.com/office/powerpoint/2010/mai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40000"/>
          <a:lstStyle/>
          <a:p>
            <a:pPr>
              <a:buClr>
                <a:schemeClr val="accent6"/>
              </a:buClr>
            </a:pPr>
            <a:r>
              <a:rPr lang="en-US" sz="2000" dirty="0" smtClean="0"/>
              <a:t>FortiGate/FortiWiFi</a:t>
            </a:r>
          </a:p>
          <a:p>
            <a:pPr>
              <a:buClr>
                <a:schemeClr val="accent6"/>
              </a:buClr>
            </a:pPr>
            <a:r>
              <a:rPr lang="en-US" sz="2000" dirty="0" smtClean="0"/>
              <a:t>FortiAP</a:t>
            </a:r>
          </a:p>
          <a:p>
            <a:pPr>
              <a:buClr>
                <a:schemeClr val="accent6"/>
              </a:buClr>
            </a:pPr>
            <a:r>
              <a:rPr lang="en-US" sz="2000" dirty="0" smtClean="0"/>
              <a:t>FortiSwitch</a:t>
            </a:r>
          </a:p>
          <a:p>
            <a:pPr>
              <a:buClr>
                <a:schemeClr val="accent6"/>
              </a:buClr>
            </a:pPr>
            <a:r>
              <a:rPr lang="en-US" sz="2000" dirty="0" smtClean="0"/>
              <a:t>FortiClient</a:t>
            </a:r>
          </a:p>
          <a:p>
            <a:pPr>
              <a:buClr>
                <a:schemeClr val="accent6"/>
              </a:buClr>
            </a:pPr>
            <a:r>
              <a:rPr lang="en-US" sz="2000" dirty="0" smtClean="0"/>
              <a:t>FortiToken</a:t>
            </a:r>
            <a:endParaRPr lang="en-US" sz="2000" dirty="0"/>
          </a:p>
          <a:p>
            <a:pPr>
              <a:buClr>
                <a:schemeClr val="accent6"/>
              </a:buClr>
            </a:pPr>
            <a:r>
              <a:rPr lang="en-US" sz="2000" dirty="0" smtClean="0"/>
              <a:t>FortiAnalyzer</a:t>
            </a:r>
          </a:p>
          <a:p>
            <a:pPr>
              <a:buClr>
                <a:schemeClr val="accent6"/>
              </a:buClr>
            </a:pPr>
            <a:r>
              <a:rPr lang="en-US" sz="2000" dirty="0" smtClean="0"/>
              <a:t>FortiManager</a:t>
            </a:r>
          </a:p>
          <a:p>
            <a:pPr>
              <a:buClr>
                <a:schemeClr val="accent6"/>
              </a:buClr>
            </a:pPr>
            <a:r>
              <a:rPr lang="en-US" sz="2000" dirty="0" err="1" smtClean="0"/>
              <a:t>FortiMonitor</a:t>
            </a:r>
            <a:endParaRPr lang="en-US" sz="2000" dirty="0" smtClean="0"/>
          </a:p>
          <a:p>
            <a:pPr>
              <a:buClr>
                <a:schemeClr val="accent6"/>
              </a:buClr>
            </a:pPr>
            <a:r>
              <a:rPr lang="en-US" sz="2000" dirty="0" smtClean="0"/>
              <a:t>FortiAuthenticator</a:t>
            </a:r>
            <a:endParaRPr lang="en-US" sz="2000" dirty="0"/>
          </a:p>
          <a:p>
            <a:pPr>
              <a:buClr>
                <a:schemeClr val="accent6"/>
              </a:buClr>
            </a:pPr>
            <a:r>
              <a:rPr lang="en-US" sz="2000" dirty="0"/>
              <a:t>FortiDDoS</a:t>
            </a:r>
          </a:p>
          <a:p>
            <a:pPr>
              <a:buClr>
                <a:schemeClr val="accent6"/>
              </a:buClr>
            </a:pPr>
            <a:r>
              <a:rPr lang="en-US" sz="2000" dirty="0" smtClean="0"/>
              <a:t>FortiMail</a:t>
            </a:r>
            <a:endParaRPr lang="en-US" sz="2000" dirty="0"/>
          </a:p>
          <a:p>
            <a:pPr>
              <a:buClr>
                <a:schemeClr val="accent6"/>
              </a:buClr>
            </a:pPr>
            <a:r>
              <a:rPr lang="en-US" sz="2000" dirty="0" smtClean="0"/>
              <a:t>FortiWeb</a:t>
            </a:r>
          </a:p>
          <a:p>
            <a:pPr>
              <a:buClr>
                <a:schemeClr val="accent6"/>
              </a:buClr>
            </a:pPr>
            <a:r>
              <a:rPr lang="en-US" sz="2000" dirty="0"/>
              <a:t>FortiSandbox</a:t>
            </a:r>
          </a:p>
          <a:p>
            <a:pPr>
              <a:buClr>
                <a:schemeClr val="accent6"/>
              </a:buClr>
            </a:pPr>
            <a:r>
              <a:rPr lang="en-US" sz="2000" dirty="0" smtClean="0"/>
              <a:t>FortiDB</a:t>
            </a:r>
          </a:p>
          <a:p>
            <a:pPr>
              <a:buClr>
                <a:schemeClr val="accent6"/>
              </a:buClr>
            </a:pPr>
            <a:r>
              <a:rPr lang="en-US" sz="2000" dirty="0" smtClean="0"/>
              <a:t>FortiADC</a:t>
            </a:r>
            <a:endParaRPr lang="en-US" sz="2000" dirty="0"/>
          </a:p>
          <a:p>
            <a:pPr>
              <a:buClr>
                <a:schemeClr val="accent6"/>
              </a:buClr>
            </a:pPr>
            <a:r>
              <a:rPr lang="en-US" sz="2000" dirty="0" smtClean="0"/>
              <a:t>FortiWAN</a:t>
            </a:r>
            <a:endParaRPr lang="en-US" sz="2000" dirty="0"/>
          </a:p>
          <a:p>
            <a:pPr>
              <a:buClr>
                <a:schemeClr val="accent6"/>
              </a:buClr>
            </a:pPr>
            <a:r>
              <a:rPr lang="en-US" sz="2000" dirty="0"/>
              <a:t>FortiCache</a:t>
            </a:r>
          </a:p>
          <a:p>
            <a:pPr>
              <a:buClr>
                <a:schemeClr val="accent6"/>
              </a:buClr>
            </a:pPr>
            <a:r>
              <a:rPr lang="en-US" sz="2000" dirty="0" smtClean="0"/>
              <a:t>FortiRecorder &amp; FortiCamera</a:t>
            </a:r>
          </a:p>
          <a:p>
            <a:pPr>
              <a:buClr>
                <a:schemeClr val="accent6"/>
              </a:buClr>
            </a:pPr>
            <a:r>
              <a:rPr lang="en-US" sz="2000" dirty="0"/>
              <a:t>FortiBridge</a:t>
            </a:r>
          </a:p>
          <a:p>
            <a:pPr>
              <a:buClr>
                <a:schemeClr val="accent6"/>
              </a:buClr>
            </a:pPr>
            <a:r>
              <a:rPr lang="en-US" sz="2000" dirty="0" smtClean="0"/>
              <a:t>FortiTap</a:t>
            </a:r>
          </a:p>
          <a:p>
            <a:pPr>
              <a:buClr>
                <a:schemeClr val="accent6"/>
              </a:buClr>
            </a:pPr>
            <a:r>
              <a:rPr lang="en-US" sz="2000" dirty="0" smtClean="0"/>
              <a:t>FortiTester</a:t>
            </a:r>
          </a:p>
          <a:p>
            <a:pPr marL="0" indent="0">
              <a:buNone/>
            </a:pPr>
            <a:endParaRPr lang="en-US" sz="2000" dirty="0" smtClean="0"/>
          </a:p>
        </p:txBody>
      </p:sp>
    </p:spTree>
    <p:extLst>
      <p:ext uri="{BB962C8B-B14F-4D97-AF65-F5344CB8AC3E}">
        <p14:creationId xmlns:p14="http://schemas.microsoft.com/office/powerpoint/2010/main" val="12883651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6"/>
            <a:ext cx="3600000" cy="1765123"/>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WAN Interfaces </a:t>
            </a:r>
          </a:p>
          <a:p>
            <a:pPr marL="343047" indent="-343047" defTabSz="914417">
              <a:spcBef>
                <a:spcPct val="20000"/>
              </a:spcBef>
              <a:buClr>
                <a:schemeClr val="accent6"/>
              </a:buClr>
              <a:buFont typeface="+mj-ea"/>
              <a:buAutoNum type="circleNumDbPlain"/>
            </a:pPr>
            <a:r>
              <a:rPr lang="en-US" sz="1000" b="1" dirty="0"/>
              <a:t>52 x GE RJ45 LAN Interfaces </a:t>
            </a:r>
          </a:p>
          <a:p>
            <a:pPr marL="343047" indent="-343047" defTabSz="914417">
              <a:spcBef>
                <a:spcPct val="20000"/>
              </a:spcBef>
              <a:buClr>
                <a:schemeClr val="accent6"/>
              </a:buClr>
              <a:buFont typeface="+mj-ea"/>
              <a:buAutoNum type="circleNumDbPlain"/>
            </a:pPr>
            <a:r>
              <a:rPr lang="en-US" sz="1000" b="1" dirty="0"/>
              <a:t>32 x G</a:t>
            </a:r>
            <a:r>
              <a:rPr lang="en-US" sz="1000" b="1" dirty="0" smtClean="0"/>
              <a:t>E </a:t>
            </a:r>
            <a:r>
              <a:rPr lang="en-US" sz="1000" b="1" dirty="0"/>
              <a:t>RJ45 PoE LAN Interfaces </a:t>
            </a:r>
          </a:p>
          <a:p>
            <a:pPr marL="343047" indent="-343047" defTabSz="914417">
              <a:spcBef>
                <a:spcPct val="20000"/>
              </a:spcBef>
              <a:buClr>
                <a:schemeClr val="accent6"/>
              </a:buClr>
              <a:buFont typeface="+mj-ea"/>
              <a:buAutoNum type="circleNumDbPlain"/>
            </a:pPr>
            <a:r>
              <a:rPr lang="en-US" sz="1000" b="1"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3"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0"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pic>
        <p:nvPicPr>
          <p:cNvPr id="14" name="Picture 13" descr="Firewall-Sym-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3.2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77,000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693991" cy="1661993"/>
          </a:xfrm>
          <a:prstGeom prst="rect">
            <a:avLst/>
          </a:prstGeom>
          <a:noFill/>
        </p:spPr>
        <p:txBody>
          <a:bodyPr wrap="square" rtlCol="0">
            <a:spAutoFit/>
          </a:bodyPr>
          <a:lstStyle/>
          <a:p>
            <a:r>
              <a:rPr lang="en-US" sz="1800" b="1" dirty="0" smtClean="0">
                <a:solidFill>
                  <a:srgbClr val="000000"/>
                </a:solidFill>
              </a:rPr>
              <a:t>1.7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340 Mbps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4"/>
          <a:stretch>
            <a:fillRect/>
          </a:stretch>
        </p:blipFill>
        <p:spPr>
          <a:xfrm>
            <a:off x="7396792" y="4062940"/>
            <a:ext cx="505867" cy="503339"/>
          </a:xfrm>
          <a:prstGeom prst="rect">
            <a:avLst/>
          </a:prstGeom>
        </p:spPr>
      </p:pic>
      <p:pic>
        <p:nvPicPr>
          <p:cNvPr id="30" name="Picture 29"/>
          <p:cNvPicPr>
            <a:picLocks noChangeAspect="1"/>
          </p:cNvPicPr>
          <p:nvPr/>
        </p:nvPicPr>
        <p:blipFill>
          <a:blip r:embed="rId15"/>
          <a:stretch>
            <a:fillRect/>
          </a:stretch>
        </p:blipFill>
        <p:spPr>
          <a:xfrm>
            <a:off x="6703207" y="4104600"/>
            <a:ext cx="468167" cy="438533"/>
          </a:xfrm>
          <a:prstGeom prst="rect">
            <a:avLst/>
          </a:prstGeom>
        </p:spPr>
      </p:pic>
      <p:pic>
        <p:nvPicPr>
          <p:cNvPr id="31" name="Picture 30"/>
          <p:cNvPicPr>
            <a:picLocks noChangeAspect="1"/>
          </p:cNvPicPr>
          <p:nvPr/>
        </p:nvPicPr>
        <p:blipFill>
          <a:blip r:embed="rId16"/>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8"/>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6" name="Rounded Rectangle 35"/>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7" name="Rounded Rectangle 36"/>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128</a:t>
            </a:r>
          </a:p>
        </p:txBody>
      </p:sp>
      <p:sp>
        <p:nvSpPr>
          <p:cNvPr id="38" name="Rounded Rectangle 3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39" name="Straight Connector 38"/>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8" y="3146247"/>
            <a:ext cx="2862753" cy="438582"/>
          </a:xfrm>
          <a:prstGeom prst="rect">
            <a:avLst/>
          </a:prstGeom>
          <a:noFill/>
        </p:spPr>
        <p:txBody>
          <a:bodyPr wrap="square" rtlCol="0">
            <a:spAutoFit/>
          </a:bodyPr>
          <a:lstStyle/>
          <a:p>
            <a:r>
              <a:rPr lang="en-US" sz="1200" b="1" dirty="0" smtClean="0"/>
              <a:t>Small Business / Branch Office</a:t>
            </a:r>
          </a:p>
          <a:p>
            <a:r>
              <a:rPr lang="en-US" sz="1000" dirty="0" smtClean="0">
                <a:solidFill>
                  <a:schemeClr val="bg1">
                    <a:lumMod val="50000"/>
                  </a:schemeClr>
                </a:solidFill>
              </a:rPr>
              <a:t>Connected UTM / NGFW</a:t>
            </a:r>
            <a:endParaRPr lang="en-US" sz="1000" dirty="0">
              <a:solidFill>
                <a:schemeClr val="bg1">
                  <a:lumMod val="50000"/>
                </a:schemeClr>
              </a:solidFill>
            </a:endParaRPr>
          </a:p>
        </p:txBody>
      </p:sp>
      <p:pic>
        <p:nvPicPr>
          <p:cNvPr id="41" name="Picture 40"/>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2" name="Straight Connector 4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21">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457329298"/>
      </p:ext>
    </p:extLst>
  </p:cSld>
  <p:clrMapOvr>
    <a:masterClrMapping/>
  </p:clrMapOvr>
  <p:transition xmlns:p14="http://schemas.microsoft.com/office/powerpoint/2010/mai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4x GE RJ45 Ports</a:t>
            </a:r>
          </a:p>
          <a:p>
            <a:pPr marL="343047" indent="-343047" defTabSz="914417">
              <a:spcBef>
                <a:spcPct val="20000"/>
              </a:spcBef>
              <a:buClr>
                <a:schemeClr val="accent6"/>
              </a:buClr>
              <a:buFont typeface="+mj-ea"/>
              <a:buAutoNum type="circleNumDbPlain"/>
            </a:pPr>
            <a:r>
              <a:rPr lang="en-US" sz="1000" b="1"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3"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97620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229520"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5" name="Picture 14"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6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descr="Hacker-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2" name="TextBox 21"/>
          <p:cNvSpPr txBox="1"/>
          <p:nvPr/>
        </p:nvSpPr>
        <p:spPr>
          <a:xfrm>
            <a:off x="3629848" y="3121884"/>
            <a:ext cx="1704151" cy="1661993"/>
          </a:xfrm>
          <a:prstGeom prst="rect">
            <a:avLst/>
          </a:prstGeom>
          <a:noFill/>
        </p:spPr>
        <p:txBody>
          <a:bodyPr wrap="square" rtlCol="0">
            <a:spAutoFit/>
          </a:bodyPr>
          <a:lstStyle/>
          <a:p>
            <a:r>
              <a:rPr lang="en-US" sz="1800" b="1" dirty="0" smtClean="0">
                <a:solidFill>
                  <a:srgbClr val="000000"/>
                </a:solidFill>
              </a:rPr>
              <a:t>2.8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1.9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3"/>
          <a:stretch>
            <a:fillRect/>
          </a:stretch>
        </p:blipFill>
        <p:spPr>
          <a:xfrm>
            <a:off x="7396792" y="4062940"/>
            <a:ext cx="505867" cy="503339"/>
          </a:xfrm>
          <a:prstGeom prst="rect">
            <a:avLst/>
          </a:prstGeom>
        </p:spPr>
      </p:pic>
      <p:pic>
        <p:nvPicPr>
          <p:cNvPr id="28" name="Picture 27"/>
          <p:cNvPicPr>
            <a:picLocks noChangeAspect="1"/>
          </p:cNvPicPr>
          <p:nvPr/>
        </p:nvPicPr>
        <p:blipFill>
          <a:blip r:embed="rId14"/>
          <a:stretch>
            <a:fillRect/>
          </a:stretch>
        </p:blipFill>
        <p:spPr>
          <a:xfrm>
            <a:off x="6703207" y="4104600"/>
            <a:ext cx="468167" cy="438533"/>
          </a:xfrm>
          <a:prstGeom prst="rect">
            <a:avLst/>
          </a:prstGeom>
        </p:spPr>
      </p:pic>
      <p:pic>
        <p:nvPicPr>
          <p:cNvPr id="29" name="Picture 28"/>
          <p:cNvPicPr>
            <a:picLocks noChangeAspect="1"/>
          </p:cNvPicPr>
          <p:nvPr/>
        </p:nvPicPr>
        <p:blipFill>
          <a:blip r:embed="rId15"/>
          <a:stretch>
            <a:fillRect/>
          </a:stretch>
        </p:blipFill>
        <p:spPr>
          <a:xfrm>
            <a:off x="8097409" y="4111844"/>
            <a:ext cx="613216" cy="427264"/>
          </a:xfrm>
          <a:prstGeom prst="rect">
            <a:avLst/>
          </a:prstGeom>
        </p:spPr>
      </p:pic>
      <p:grpSp>
        <p:nvGrpSpPr>
          <p:cNvPr id="35" name="Group 34"/>
          <p:cNvGrpSpPr/>
          <p:nvPr/>
        </p:nvGrpSpPr>
        <p:grpSpPr>
          <a:xfrm>
            <a:off x="5984936" y="4091311"/>
            <a:ext cx="482083" cy="459205"/>
            <a:chOff x="5818638" y="4203821"/>
            <a:chExt cx="467667" cy="445474"/>
          </a:xfrm>
        </p:grpSpPr>
        <p:pic>
          <p:nvPicPr>
            <p:cNvPr id="36" name="Picture 3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7"/>
            <a:stretch>
              <a:fillRect/>
            </a:stretch>
          </p:blipFill>
          <p:spPr>
            <a:xfrm flipH="1">
              <a:off x="5869115" y="4203821"/>
              <a:ext cx="417190" cy="445474"/>
            </a:xfrm>
            <a:prstGeom prst="rect">
              <a:avLst/>
            </a:prstGeom>
          </p:spPr>
        </p:pic>
      </p:grpSp>
      <p:sp>
        <p:nvSpPr>
          <p:cNvPr id="38" name="Rounded Rectangle 37"/>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9" name="Rounded Rectangle 3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0" name="Rounded Rectangle 39"/>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512</a:t>
            </a:r>
          </a:p>
        </p:txBody>
      </p:sp>
      <p:sp>
        <p:nvSpPr>
          <p:cNvPr id="41" name="Rounded Rectangle 4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2" name="Straight Connector 41"/>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8" y="3146247"/>
            <a:ext cx="2862753" cy="438582"/>
          </a:xfrm>
          <a:prstGeom prst="rect">
            <a:avLst/>
          </a:prstGeom>
          <a:noFill/>
        </p:spPr>
        <p:txBody>
          <a:bodyPr wrap="square" rtlCol="0">
            <a:spAutoFit/>
          </a:bodyPr>
          <a:lstStyle/>
          <a:p>
            <a:r>
              <a:rPr lang="en-US" sz="1200" b="1" dirty="0" smtClean="0"/>
              <a:t>Branch Office / Mid Enterprise</a:t>
            </a:r>
          </a:p>
          <a:p>
            <a:r>
              <a:rPr lang="en-US" sz="1000" dirty="0" smtClean="0">
                <a:solidFill>
                  <a:schemeClr val="bg1">
                    <a:lumMod val="50000"/>
                  </a:schemeClr>
                </a:solidFill>
              </a:rPr>
              <a:t>NGFW / ISFW</a:t>
            </a:r>
            <a:endParaRPr lang="en-US" sz="1000" dirty="0">
              <a:solidFill>
                <a:schemeClr val="bg1">
                  <a:lumMod val="50000"/>
                </a:schemeClr>
              </a:solidFill>
            </a:endParaRPr>
          </a:p>
        </p:txBody>
      </p:sp>
      <p:pic>
        <p:nvPicPr>
          <p:cNvPr id="44" name="Picture 43"/>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5" name="Straight Connector 44"/>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173272922"/>
      </p:ext>
    </p:extLst>
  </p:cSld>
  <p:clrMapOvr>
    <a:masterClrMapping/>
  </p:clrMapOvr>
  <p:transition xmlns:p14="http://schemas.microsoft.com/office/powerpoint/2010/mai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5"/>
            <a:ext cx="4320000" cy="118080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8x GE SFP Slots</a:t>
            </a:r>
          </a:p>
          <a:p>
            <a:pPr marL="343047" indent="-343047" defTabSz="914417">
              <a:spcBef>
                <a:spcPct val="20000"/>
              </a:spcBef>
              <a:buClr>
                <a:schemeClr val="accent6"/>
              </a:buClr>
              <a:buFont typeface="+mj-ea"/>
              <a:buAutoNum type="circleNumDbPlain"/>
            </a:pPr>
            <a:r>
              <a:rPr lang="en-US" sz="1000" b="1"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7"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236615"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4" name="Picture 13" descr="Firewall-Sym-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16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descr="Hacker-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8" name="TextBox 27"/>
          <p:cNvSpPr txBox="1"/>
          <p:nvPr/>
        </p:nvSpPr>
        <p:spPr>
          <a:xfrm>
            <a:off x="3629848" y="3121884"/>
            <a:ext cx="1663511" cy="1661993"/>
          </a:xfrm>
          <a:prstGeom prst="rect">
            <a:avLst/>
          </a:prstGeom>
          <a:noFill/>
        </p:spPr>
        <p:txBody>
          <a:bodyPr wrap="square" rtlCol="0">
            <a:spAutoFit/>
          </a:bodyPr>
          <a:lstStyle/>
          <a:p>
            <a:r>
              <a:rPr lang="en-US" sz="1800" b="1" dirty="0" smtClean="0">
                <a:solidFill>
                  <a:srgbClr val="000000"/>
                </a:solidFill>
              </a:rPr>
              <a:t>2.8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1.9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1.5 Gbps</a:t>
            </a:r>
          </a:p>
          <a:p>
            <a:r>
              <a:rPr lang="en-US" sz="800" dirty="0" smtClean="0">
                <a:solidFill>
                  <a:srgbClr val="7F7F7F"/>
                </a:solidFill>
              </a:rPr>
              <a:t>NGFW Throughput</a:t>
            </a:r>
          </a:p>
          <a:p>
            <a:endParaRPr lang="en-US" sz="800" dirty="0">
              <a:solidFill>
                <a:srgbClr val="7F7F7F"/>
              </a:solidFill>
            </a:endParaRPr>
          </a:p>
        </p:txBody>
      </p:sp>
      <p:cxnSp>
        <p:nvCxnSpPr>
          <p:cNvPr id="29" name="Straight Connector 2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12"/>
          <a:stretch>
            <a:fillRect/>
          </a:stretch>
        </p:blipFill>
        <p:spPr>
          <a:xfrm>
            <a:off x="7396792" y="4062940"/>
            <a:ext cx="505867" cy="503339"/>
          </a:xfrm>
          <a:prstGeom prst="rect">
            <a:avLst/>
          </a:prstGeom>
        </p:spPr>
      </p:pic>
      <p:pic>
        <p:nvPicPr>
          <p:cNvPr id="31" name="Picture 30"/>
          <p:cNvPicPr>
            <a:picLocks noChangeAspect="1"/>
          </p:cNvPicPr>
          <p:nvPr/>
        </p:nvPicPr>
        <p:blipFill>
          <a:blip r:embed="rId13"/>
          <a:stretch>
            <a:fillRect/>
          </a:stretch>
        </p:blipFill>
        <p:spPr>
          <a:xfrm>
            <a:off x="6703207" y="4104600"/>
            <a:ext cx="468167" cy="438533"/>
          </a:xfrm>
          <a:prstGeom prst="rect">
            <a:avLst/>
          </a:prstGeom>
        </p:spPr>
      </p:pic>
      <p:pic>
        <p:nvPicPr>
          <p:cNvPr id="32" name="Picture 31"/>
          <p:cNvPicPr>
            <a:picLocks noChangeAspect="1"/>
          </p:cNvPicPr>
          <p:nvPr/>
        </p:nvPicPr>
        <p:blipFill>
          <a:blip r:embed="rId14"/>
          <a:stretch>
            <a:fillRect/>
          </a:stretch>
        </p:blipFill>
        <p:spPr>
          <a:xfrm>
            <a:off x="8097409" y="4111844"/>
            <a:ext cx="613216" cy="427264"/>
          </a:xfrm>
          <a:prstGeom prst="rect">
            <a:avLst/>
          </a:prstGeom>
        </p:spPr>
      </p:pic>
      <p:grpSp>
        <p:nvGrpSpPr>
          <p:cNvPr id="33" name="Group 32"/>
          <p:cNvGrpSpPr/>
          <p:nvPr/>
        </p:nvGrpSpPr>
        <p:grpSpPr>
          <a:xfrm>
            <a:off x="5984936" y="4091311"/>
            <a:ext cx="482083" cy="459205"/>
            <a:chOff x="5818638" y="4203821"/>
            <a:chExt cx="467667" cy="445474"/>
          </a:xfrm>
        </p:grpSpPr>
        <p:pic>
          <p:nvPicPr>
            <p:cNvPr id="34" name="Picture 3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5" name="Picture 34"/>
            <p:cNvPicPr>
              <a:picLocks noChangeAspect="1"/>
            </p:cNvPicPr>
            <p:nvPr/>
          </p:nvPicPr>
          <p:blipFill>
            <a:blip r:embed="rId16"/>
            <a:stretch>
              <a:fillRect/>
            </a:stretch>
          </p:blipFill>
          <p:spPr>
            <a:xfrm flipH="1">
              <a:off x="5869115" y="4203821"/>
              <a:ext cx="417190" cy="445474"/>
            </a:xfrm>
            <a:prstGeom prst="rect">
              <a:avLst/>
            </a:prstGeom>
          </p:spPr>
        </p:pic>
      </p:grpSp>
      <p:sp>
        <p:nvSpPr>
          <p:cNvPr id="36" name="Rounded Rectangle 35"/>
          <p:cNvSpPr/>
          <p:nvPr/>
        </p:nvSpPr>
        <p:spPr bwMode="invGray">
          <a:xfrm>
            <a:off x="6323178"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a:solidFill>
                  <a:schemeClr val="bg1"/>
                </a:solidFill>
              </a:rPr>
              <a:t>6</a:t>
            </a:r>
            <a:r>
              <a:rPr lang="en-US" sz="900" b="1" dirty="0" smtClean="0">
                <a:solidFill>
                  <a:schemeClr val="bg1"/>
                </a:solidFill>
              </a:rPr>
              <a:t>00</a:t>
            </a:r>
          </a:p>
        </p:txBody>
      </p:sp>
      <p:sp>
        <p:nvSpPr>
          <p:cNvPr id="37" name="Rounded Rectangle 3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38" name="Rounded Rectangle 37"/>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512</a:t>
            </a:r>
          </a:p>
        </p:txBody>
      </p:sp>
      <p:sp>
        <p:nvSpPr>
          <p:cNvPr id="39" name="Rounded Rectangle 38"/>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0" name="Straight Connector 39"/>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42" name="Picture 41"/>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3" name="Straight Connector 42"/>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4" name="Picture 43" descr="NGFW_sym.png"/>
          <p:cNvPicPr>
            <a:picLocks noChangeAspect="1"/>
          </p:cNvPicPr>
          <p:nvPr/>
        </p:nvPicPr>
        <p:blipFill>
          <a:blip r:embed="rId19">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99366503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8x GE SFP Slots</a:t>
            </a:r>
          </a:p>
          <a:p>
            <a:pPr marL="343047" indent="-343047" defTabSz="914417">
              <a:spcBef>
                <a:spcPct val="20000"/>
              </a:spcBef>
              <a:buClr>
                <a:schemeClr val="accent6"/>
              </a:buClr>
              <a:buFont typeface="+mj-ea"/>
              <a:buAutoNum type="circleNumDbPlain"/>
            </a:pPr>
            <a:r>
              <a:rPr lang="en-US" sz="1000" b="1"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3"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09"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62012"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50805"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5" name="Picture 14"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6" name="TextBox 1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16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6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250,000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4" name="TextBox 23"/>
          <p:cNvSpPr txBox="1"/>
          <p:nvPr/>
        </p:nvSpPr>
        <p:spPr>
          <a:xfrm>
            <a:off x="3629848" y="3121884"/>
            <a:ext cx="1754951" cy="1661993"/>
          </a:xfrm>
          <a:prstGeom prst="rect">
            <a:avLst/>
          </a:prstGeom>
          <a:noFill/>
        </p:spPr>
        <p:txBody>
          <a:bodyPr wrap="square" rtlCol="0">
            <a:spAutoFit/>
          </a:bodyPr>
          <a:lstStyle/>
          <a:p>
            <a:r>
              <a:rPr lang="en-US" sz="1800" b="1" dirty="0">
                <a:solidFill>
                  <a:srgbClr val="000000"/>
                </a:solidFill>
              </a:rPr>
              <a:t>4</a:t>
            </a:r>
            <a:r>
              <a:rPr lang="en-US" sz="1800" b="1" dirty="0" smtClean="0">
                <a:solidFill>
                  <a:srgbClr val="000000"/>
                </a:solidFill>
              </a:rPr>
              <a:t>.7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3"/>
          <a:stretch>
            <a:fillRect/>
          </a:stretch>
        </p:blipFill>
        <p:spPr>
          <a:xfrm>
            <a:off x="7396792" y="4062940"/>
            <a:ext cx="505867" cy="503339"/>
          </a:xfrm>
          <a:prstGeom prst="rect">
            <a:avLst/>
          </a:prstGeom>
        </p:spPr>
      </p:pic>
      <p:pic>
        <p:nvPicPr>
          <p:cNvPr id="27" name="Picture 26"/>
          <p:cNvPicPr>
            <a:picLocks noChangeAspect="1"/>
          </p:cNvPicPr>
          <p:nvPr/>
        </p:nvPicPr>
        <p:blipFill>
          <a:blip r:embed="rId14"/>
          <a:stretch>
            <a:fillRect/>
          </a:stretch>
        </p:blipFill>
        <p:spPr>
          <a:xfrm>
            <a:off x="6703207" y="4104600"/>
            <a:ext cx="468167" cy="438533"/>
          </a:xfrm>
          <a:prstGeom prst="rect">
            <a:avLst/>
          </a:prstGeom>
        </p:spPr>
      </p:pic>
      <p:pic>
        <p:nvPicPr>
          <p:cNvPr id="28" name="Picture 27"/>
          <p:cNvPicPr>
            <a:picLocks noChangeAspect="1"/>
          </p:cNvPicPr>
          <p:nvPr/>
        </p:nvPicPr>
        <p:blipFill>
          <a:blip r:embed="rId15"/>
          <a:stretch>
            <a:fillRect/>
          </a:stretch>
        </p:blipFill>
        <p:spPr>
          <a:xfrm>
            <a:off x="8097409" y="4111844"/>
            <a:ext cx="613216" cy="427264"/>
          </a:xfrm>
          <a:prstGeom prst="rect">
            <a:avLst/>
          </a:prstGeom>
        </p:spPr>
      </p:pic>
      <p:grpSp>
        <p:nvGrpSpPr>
          <p:cNvPr id="29" name="Group 28"/>
          <p:cNvGrpSpPr/>
          <p:nvPr/>
        </p:nvGrpSpPr>
        <p:grpSpPr>
          <a:xfrm>
            <a:off x="5984936" y="4091311"/>
            <a:ext cx="482083" cy="459205"/>
            <a:chOff x="5818638" y="4203821"/>
            <a:chExt cx="467667" cy="445474"/>
          </a:xfrm>
        </p:grpSpPr>
        <p:pic>
          <p:nvPicPr>
            <p:cNvPr id="36" name="Picture 3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7"/>
            <a:stretch>
              <a:fillRect/>
            </a:stretch>
          </p:blipFill>
          <p:spPr>
            <a:xfrm flipH="1">
              <a:off x="5869115" y="4203821"/>
              <a:ext cx="417190" cy="445474"/>
            </a:xfrm>
            <a:prstGeom prst="rect">
              <a:avLst/>
            </a:prstGeom>
          </p:spPr>
        </p:pic>
      </p:grpSp>
      <p:sp>
        <p:nvSpPr>
          <p:cNvPr id="38" name="Rounded Rectangle 37"/>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a:t>
            </a:r>
          </a:p>
        </p:txBody>
      </p:sp>
      <p:sp>
        <p:nvSpPr>
          <p:cNvPr id="39" name="Rounded Rectangle 3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0" name="Rounded Rectangle 39"/>
          <p:cNvSpPr/>
          <p:nvPr/>
        </p:nvSpPr>
        <p:spPr bwMode="invGray">
          <a:xfrm>
            <a:off x="7790857"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512</a:t>
            </a:r>
          </a:p>
        </p:txBody>
      </p:sp>
      <p:sp>
        <p:nvSpPr>
          <p:cNvPr id="41" name="Rounded Rectangle 4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2" name="Straight Connector 41"/>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5" name="Straight Connector 44"/>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81724574"/>
      </p:ext>
    </p:extLst>
  </p:cSld>
  <p:clrMapOvr>
    <a:masterClrMapping/>
  </p:clrMapOvr>
  <p:transition xmlns:p14="http://schemas.microsoft.com/office/powerpoint/2010/mai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2" y="1360981"/>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sp>
        <p:nvSpPr>
          <p:cNvPr id="2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	</a:t>
            </a:r>
          </a:p>
          <a:p>
            <a:pPr marL="343047" indent="-343047" defTabSz="914417">
              <a:spcBef>
                <a:spcPct val="20000"/>
              </a:spcBef>
              <a:buClr>
                <a:schemeClr val="accent6"/>
              </a:buClr>
              <a:buFont typeface="+mj-ea"/>
              <a:buAutoNum type="circleNumDbPlain"/>
            </a:pPr>
            <a:r>
              <a:rPr lang="en-US" sz="1000" b="1" dirty="0"/>
              <a:t>8x GE SFP Slots</a:t>
            </a:r>
          </a:p>
          <a:p>
            <a:pPr marL="343047" indent="-343047" defTabSz="914417">
              <a:spcBef>
                <a:spcPct val="20000"/>
              </a:spcBef>
              <a:buClr>
                <a:schemeClr val="accent6"/>
              </a:buClr>
              <a:buFont typeface="+mj-ea"/>
              <a:buAutoNum type="circleNumDbPlain"/>
            </a:pPr>
            <a:r>
              <a:rPr lang="en-US" sz="1000" b="1" dirty="0"/>
              <a:t>8x GE RJ45 Ports</a:t>
            </a:r>
          </a:p>
          <a:p>
            <a:pPr marL="343047" indent="-343047" defTabSz="914417">
              <a:spcBef>
                <a:spcPct val="20000"/>
              </a:spcBef>
              <a:buClr>
                <a:schemeClr val="accent6"/>
              </a:buClr>
              <a:buFont typeface="+mj-ea"/>
              <a:buAutoNum type="circleNumDbPlain"/>
            </a:pPr>
            <a:r>
              <a:rPr lang="en-US" sz="1000" b="1"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46984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0" name="TextBox 19"/>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3</a:t>
            </a:r>
            <a:r>
              <a:rPr lang="en-US" sz="1800" b="1" dirty="0" smtClean="0">
                <a:solidFill>
                  <a:srgbClr val="000000"/>
                </a:solidFill>
              </a:rPr>
              <a:t>6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270,000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descr="Hacker-Dk.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9" name="TextBox 28"/>
          <p:cNvSpPr txBox="1"/>
          <p:nvPr/>
        </p:nvSpPr>
        <p:spPr>
          <a:xfrm>
            <a:off x="3629848" y="3121884"/>
            <a:ext cx="1683831" cy="1661993"/>
          </a:xfrm>
          <a:prstGeom prst="rect">
            <a:avLst/>
          </a:prstGeom>
          <a:noFill/>
        </p:spPr>
        <p:txBody>
          <a:bodyPr wrap="square" rtlCol="0">
            <a:spAutoFit/>
          </a:bodyPr>
          <a:lstStyle/>
          <a:p>
            <a:r>
              <a:rPr lang="en-US" sz="1800" b="1" dirty="0" smtClean="0">
                <a:solidFill>
                  <a:srgbClr val="000000"/>
                </a:solidFill>
              </a:rPr>
              <a:t>7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14"/>
          <a:stretch>
            <a:fillRect/>
          </a:stretch>
        </p:blipFill>
        <p:spPr>
          <a:xfrm>
            <a:off x="7396792" y="4062940"/>
            <a:ext cx="505867" cy="503339"/>
          </a:xfrm>
          <a:prstGeom prst="rect">
            <a:avLst/>
          </a:prstGeom>
        </p:spPr>
      </p:pic>
      <p:pic>
        <p:nvPicPr>
          <p:cNvPr id="38" name="Picture 37"/>
          <p:cNvPicPr>
            <a:picLocks noChangeAspect="1"/>
          </p:cNvPicPr>
          <p:nvPr/>
        </p:nvPicPr>
        <p:blipFill>
          <a:blip r:embed="rId15"/>
          <a:stretch>
            <a:fillRect/>
          </a:stretch>
        </p:blipFill>
        <p:spPr>
          <a:xfrm>
            <a:off x="6703207" y="4104600"/>
            <a:ext cx="468167" cy="438533"/>
          </a:xfrm>
          <a:prstGeom prst="rect">
            <a:avLst/>
          </a:prstGeom>
        </p:spPr>
      </p:pic>
      <p:pic>
        <p:nvPicPr>
          <p:cNvPr id="39" name="Picture 38"/>
          <p:cNvPicPr>
            <a:picLocks noChangeAspect="1"/>
          </p:cNvPicPr>
          <p:nvPr/>
        </p:nvPicPr>
        <p:blipFill>
          <a:blip r:embed="rId16"/>
          <a:stretch>
            <a:fillRect/>
          </a:stretch>
        </p:blipFill>
        <p:spPr>
          <a:xfrm>
            <a:off x="8097409" y="4111844"/>
            <a:ext cx="613216" cy="427264"/>
          </a:xfrm>
          <a:prstGeom prst="rect">
            <a:avLst/>
          </a:prstGeom>
        </p:spPr>
      </p:pic>
      <p:grpSp>
        <p:nvGrpSpPr>
          <p:cNvPr id="40" name="Group 39"/>
          <p:cNvGrpSpPr/>
          <p:nvPr/>
        </p:nvGrpSpPr>
        <p:grpSpPr>
          <a:xfrm>
            <a:off x="5984936" y="4091311"/>
            <a:ext cx="482083" cy="459205"/>
            <a:chOff x="5818638" y="4203821"/>
            <a:chExt cx="467667" cy="445474"/>
          </a:xfrm>
        </p:grpSpPr>
        <p:pic>
          <p:nvPicPr>
            <p:cNvPr id="41" name="Picture 4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8"/>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a:t>
            </a:r>
          </a:p>
        </p:txBody>
      </p:sp>
      <p:sp>
        <p:nvSpPr>
          <p:cNvPr id="44" name="Rounded Rectangle 43"/>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45" name="Rounded Rectangle 44"/>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1,024</a:t>
            </a:r>
          </a:p>
        </p:txBody>
      </p:sp>
      <p:sp>
        <p:nvSpPr>
          <p:cNvPr id="46" name="Rounded Rectangle 4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7" name="Straight Connector 4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49" name="Picture 48"/>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50" name="Straight Connector 49"/>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1" name="Picture 50" descr="NGFW_sym.png"/>
          <p:cNvPicPr>
            <a:picLocks noChangeAspect="1"/>
          </p:cNvPicPr>
          <p:nvPr/>
        </p:nvPicPr>
        <p:blipFill>
          <a:blip r:embed="rId21">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8259777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sp>
        <p:nvSpPr>
          <p:cNvPr id="2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	</a:t>
            </a:r>
          </a:p>
          <a:p>
            <a:pPr marL="343047" indent="-343047" defTabSz="914417">
              <a:spcBef>
                <a:spcPct val="20000"/>
              </a:spcBef>
              <a:buClr>
                <a:schemeClr val="accent6"/>
              </a:buClr>
              <a:buFont typeface="+mj-ea"/>
              <a:buAutoNum type="circleNumDbPlain"/>
            </a:pPr>
            <a:r>
              <a:rPr lang="en-US" sz="1000" b="1" dirty="0" smtClean="0"/>
              <a:t>2x Bypass GE RJ45 Pairs</a:t>
            </a:r>
            <a:endParaRPr lang="en-US" sz="1000" b="1" dirty="0"/>
          </a:p>
          <a:p>
            <a:pPr marL="343047" indent="-343047" defTabSz="914417">
              <a:spcBef>
                <a:spcPct val="20000"/>
              </a:spcBef>
              <a:buClr>
                <a:schemeClr val="accent6"/>
              </a:buClr>
              <a:buFont typeface="+mj-ea"/>
              <a:buAutoNum type="circleNumDbPlain"/>
            </a:pPr>
            <a:r>
              <a:rPr lang="en-US" sz="1000" b="1" dirty="0" smtClean="0"/>
              <a:t>20x </a:t>
            </a:r>
            <a:r>
              <a:rPr lang="en-US" sz="1000" b="1" dirty="0"/>
              <a:t>GE RJ45 Ports</a:t>
            </a:r>
          </a:p>
          <a:p>
            <a:pPr marL="343047" indent="-343047" defTabSz="914417">
              <a:spcBef>
                <a:spcPct val="20000"/>
              </a:spcBef>
              <a:buClr>
                <a:schemeClr val="accent6"/>
              </a:buClr>
              <a:buFont typeface="+mj-ea"/>
              <a:buAutoNum type="circleNumDbPlain"/>
            </a:pPr>
            <a:r>
              <a:rPr lang="en-US" sz="1000" b="1" dirty="0"/>
              <a:t>8</a:t>
            </a:r>
            <a:r>
              <a:rPr lang="en-US" sz="1000" b="1" dirty="0" smtClean="0"/>
              <a:t>x GE SPF Slots</a:t>
            </a:r>
          </a:p>
          <a:p>
            <a:pPr marL="343047" indent="-343047" defTabSz="914417">
              <a:spcBef>
                <a:spcPct val="20000"/>
              </a:spcBef>
              <a:buClr>
                <a:schemeClr val="accent6"/>
              </a:buClr>
              <a:buFont typeface="+mj-ea"/>
              <a:buAutoNum type="circleNumDbPlain"/>
            </a:pPr>
            <a:r>
              <a:rPr lang="en-US" sz="1000" b="1" dirty="0" smtClean="0"/>
              <a:t>2x </a:t>
            </a:r>
            <a:r>
              <a:rPr lang="en-US" sz="1000" b="1" dirty="0"/>
              <a:t>10GE </a:t>
            </a:r>
            <a:r>
              <a:rPr lang="en-US" sz="1000" b="1" dirty="0" smtClean="0"/>
              <a:t>SPF+ </a:t>
            </a:r>
            <a:r>
              <a:rPr lang="en-US" sz="1000" b="1" dirty="0"/>
              <a:t>Slots</a:t>
            </a:r>
          </a:p>
          <a:p>
            <a:pPr marL="343047" indent="-343047" defTabSz="914417">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222749"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2374859"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4619243"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6" name="Picture 5" descr="FortiGate+800D+-+Back.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1" y="2296795"/>
            <a:ext cx="372259" cy="547200"/>
          </a:xfrm>
          <a:prstGeom prst="rect">
            <a:avLst/>
          </a:prstGeom>
        </p:spPr>
      </p:pic>
      <p:pic>
        <p:nvPicPr>
          <p:cNvPr id="7" name="Picture 6" descr="dual-option-ac-ps.png"/>
          <p:cNvPicPr>
            <a:picLocks noChangeAspect="1"/>
          </p:cNvPicPr>
          <p:nvPr/>
        </p:nvPicPr>
        <p:blipFill rotWithShape="1">
          <a:blip r:embed="rId12">
            <a:extLst>
              <a:ext uri="{28A0092B-C50C-407E-A947-70E740481C1C}">
                <a14:useLocalDpi xmlns:a14="http://schemas.microsoft.com/office/drawing/2010/main" val="0"/>
              </a:ext>
            </a:extLst>
          </a:blip>
          <a:srcRect b="11062"/>
          <a:stretch/>
        </p:blipFill>
        <p:spPr>
          <a:xfrm>
            <a:off x="8055042" y="2296796"/>
            <a:ext cx="356206" cy="547199"/>
          </a:xfrm>
          <a:prstGeom prst="rect">
            <a:avLst/>
          </a:prstGeom>
        </p:spPr>
      </p:pic>
      <p:sp>
        <p:nvSpPr>
          <p:cNvPr id="18" name="Oval 17"/>
          <p:cNvSpPr/>
          <p:nvPr/>
        </p:nvSpPr>
        <p:spPr bwMode="auto">
          <a:xfrm>
            <a:off x="4777643" y="177550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19" name="Picture 18"/>
          <p:cNvPicPr>
            <a:picLocks noChangeAspect="1"/>
          </p:cNvPicPr>
          <p:nvPr/>
        </p:nvPicPr>
        <p:blipFill>
          <a:blip r:embed="rId13"/>
          <a:stretch>
            <a:fillRect/>
          </a:stretch>
        </p:blipFill>
        <p:spPr>
          <a:xfrm>
            <a:off x="2689349" y="90803"/>
            <a:ext cx="533400" cy="533400"/>
          </a:xfrm>
          <a:prstGeom prst="rect">
            <a:avLst/>
          </a:prstGeom>
        </p:spPr>
      </p:pic>
      <p:pic>
        <p:nvPicPr>
          <p:cNvPr id="23" name="Picture 22" descr="Firewall-Sym-D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7" name="TextBox 26"/>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3</a:t>
            </a:r>
            <a:r>
              <a:rPr lang="en-US" sz="1800" b="1" dirty="0" smtClean="0">
                <a:solidFill>
                  <a:srgbClr val="000000"/>
                </a:solidFill>
              </a:rPr>
              <a:t>6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a:t>5</a:t>
            </a:r>
            <a:r>
              <a:rPr lang="en-US" sz="1800" b="1" dirty="0" smtClean="0"/>
              <a:t>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descr="Hacker-Dk.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2" name="TextBox 31"/>
          <p:cNvSpPr txBox="1"/>
          <p:nvPr/>
        </p:nvSpPr>
        <p:spPr>
          <a:xfrm>
            <a:off x="3629848" y="3121884"/>
            <a:ext cx="1724472" cy="1661993"/>
          </a:xfrm>
          <a:prstGeom prst="rect">
            <a:avLst/>
          </a:prstGeom>
          <a:noFill/>
        </p:spPr>
        <p:txBody>
          <a:bodyPr wrap="square" rtlCol="0">
            <a:spAutoFit/>
          </a:bodyPr>
          <a:lstStyle/>
          <a:p>
            <a:r>
              <a:rPr lang="en-US" sz="1800" b="1" dirty="0" smtClean="0">
                <a:solidFill>
                  <a:srgbClr val="000000"/>
                </a:solidFill>
              </a:rPr>
              <a:t>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TBA</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TBA</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7" name="Straight Connector 3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50" name="Picture 49"/>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51" name="Straight Connector 5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18"/>
          <a:stretch>
            <a:fillRect/>
          </a:stretch>
        </p:blipFill>
        <p:spPr>
          <a:xfrm>
            <a:off x="7396792" y="4062940"/>
            <a:ext cx="505867" cy="503339"/>
          </a:xfrm>
          <a:prstGeom prst="rect">
            <a:avLst/>
          </a:prstGeom>
        </p:spPr>
      </p:pic>
      <p:pic>
        <p:nvPicPr>
          <p:cNvPr id="53" name="Picture 52"/>
          <p:cNvPicPr>
            <a:picLocks noChangeAspect="1"/>
          </p:cNvPicPr>
          <p:nvPr/>
        </p:nvPicPr>
        <p:blipFill>
          <a:blip r:embed="rId19"/>
          <a:stretch>
            <a:fillRect/>
          </a:stretch>
        </p:blipFill>
        <p:spPr>
          <a:xfrm>
            <a:off x="6703207" y="4104600"/>
            <a:ext cx="468167" cy="438533"/>
          </a:xfrm>
          <a:prstGeom prst="rect">
            <a:avLst/>
          </a:prstGeom>
        </p:spPr>
      </p:pic>
      <p:pic>
        <p:nvPicPr>
          <p:cNvPr id="54" name="Picture 53"/>
          <p:cNvPicPr>
            <a:picLocks noChangeAspect="1"/>
          </p:cNvPicPr>
          <p:nvPr/>
        </p:nvPicPr>
        <p:blipFill>
          <a:blip r:embed="rId20"/>
          <a:stretch>
            <a:fillRect/>
          </a:stretch>
        </p:blipFill>
        <p:spPr>
          <a:xfrm>
            <a:off x="8097409" y="4111844"/>
            <a:ext cx="613216" cy="427264"/>
          </a:xfrm>
          <a:prstGeom prst="rect">
            <a:avLst/>
          </a:prstGeom>
        </p:spPr>
      </p:pic>
      <p:grpSp>
        <p:nvGrpSpPr>
          <p:cNvPr id="55" name="Group 54"/>
          <p:cNvGrpSpPr/>
          <p:nvPr/>
        </p:nvGrpSpPr>
        <p:grpSpPr>
          <a:xfrm>
            <a:off x="5984936" y="4091311"/>
            <a:ext cx="482083" cy="459205"/>
            <a:chOff x="5818638" y="4203821"/>
            <a:chExt cx="467667" cy="445474"/>
          </a:xfrm>
        </p:grpSpPr>
        <p:pic>
          <p:nvPicPr>
            <p:cNvPr id="56" name="Picture 5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7" name="Picture 56"/>
            <p:cNvPicPr>
              <a:picLocks noChangeAspect="1"/>
            </p:cNvPicPr>
            <p:nvPr/>
          </p:nvPicPr>
          <p:blipFill>
            <a:blip r:embed="rId22"/>
            <a:stretch>
              <a:fillRect/>
            </a:stretch>
          </p:blipFill>
          <p:spPr>
            <a:xfrm flipH="1">
              <a:off x="5869115" y="4203821"/>
              <a:ext cx="417190" cy="445474"/>
            </a:xfrm>
            <a:prstGeom prst="rect">
              <a:avLst/>
            </a:prstGeom>
          </p:spPr>
        </p:pic>
      </p:grpSp>
      <p:sp>
        <p:nvSpPr>
          <p:cNvPr id="58" name="Rounded Rectangle 57"/>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a:t>
            </a:r>
          </a:p>
        </p:txBody>
      </p:sp>
      <p:sp>
        <p:nvSpPr>
          <p:cNvPr id="59" name="Rounded Rectangle 5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60" name="Rounded Rectangle 59"/>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1,024</a:t>
            </a:r>
          </a:p>
        </p:txBody>
      </p:sp>
      <p:sp>
        <p:nvSpPr>
          <p:cNvPr id="61" name="Rounded Rectangle 6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pic>
        <p:nvPicPr>
          <p:cNvPr id="62" name="Picture 61" descr="NGFW_sym.png"/>
          <p:cNvPicPr>
            <a:picLocks noChangeAspect="1"/>
          </p:cNvPicPr>
          <p:nvPr/>
        </p:nvPicPr>
        <p:blipFill>
          <a:blip r:embed="rId23">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44676386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46990" y="1665423"/>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4"/>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2"/>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	</a:t>
            </a:r>
          </a:p>
          <a:p>
            <a:pPr marL="343047" indent="-343047" defTabSz="914417">
              <a:spcBef>
                <a:spcPct val="20000"/>
              </a:spcBef>
              <a:buClr>
                <a:schemeClr val="accent6"/>
              </a:buClr>
              <a:buFont typeface="+mj-ea"/>
              <a:buAutoNum type="circleNumDbPlain"/>
            </a:pPr>
            <a:r>
              <a:rPr lang="en-US" sz="1000" b="1" dirty="0"/>
              <a:t>16x GE SFP Slots</a:t>
            </a:r>
          </a:p>
          <a:p>
            <a:pPr marL="343047" indent="-343047" defTabSz="914417">
              <a:spcBef>
                <a:spcPct val="20000"/>
              </a:spcBef>
              <a:buClr>
                <a:schemeClr val="accent6"/>
              </a:buClr>
              <a:buFont typeface="+mj-ea"/>
              <a:buAutoNum type="circleNumDbPlain"/>
            </a:pPr>
            <a:r>
              <a:rPr lang="en-US" sz="1000" b="1" dirty="0"/>
              <a:t>16x GE RJ45 Ports</a:t>
            </a:r>
          </a:p>
          <a:p>
            <a:pPr marL="343047" indent="-343047" defTabSz="914417">
              <a:spcBef>
                <a:spcPct val="20000"/>
              </a:spcBef>
              <a:buClr>
                <a:schemeClr val="accent6"/>
              </a:buClr>
              <a:buFont typeface="+mj-ea"/>
              <a:buAutoNum type="circleNumDbPlain"/>
            </a:pPr>
            <a:r>
              <a:rPr lang="en-US" sz="1000" b="1"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0"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903331" y="178804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2224568" y="1143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77528" y="15115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9" name="Picture 28"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6" name="TextBox 3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52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11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7" name="Straight Connector 3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9" name="Picture 38" descr="Hacker-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0" name="TextBox 39"/>
          <p:cNvSpPr txBox="1"/>
          <p:nvPr/>
        </p:nvSpPr>
        <p:spPr>
          <a:xfrm>
            <a:off x="3629848" y="3121884"/>
            <a:ext cx="1805751" cy="1661993"/>
          </a:xfrm>
          <a:prstGeom prst="rect">
            <a:avLst/>
          </a:prstGeom>
          <a:noFill/>
        </p:spPr>
        <p:txBody>
          <a:bodyPr wrap="square" rtlCol="0">
            <a:spAutoFit/>
          </a:bodyPr>
          <a:lstStyle/>
          <a:p>
            <a:r>
              <a:rPr lang="en-US" sz="1800" b="1" dirty="0" smtClean="0">
                <a:solidFill>
                  <a:srgbClr val="000000"/>
                </a:solidFill>
              </a:rPr>
              <a:t>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4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41" name="Straight Connector 4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8" y="3146247"/>
            <a:ext cx="2862753" cy="438582"/>
          </a:xfrm>
          <a:prstGeom prst="rect">
            <a:avLst/>
          </a:prstGeom>
          <a:noFill/>
        </p:spPr>
        <p:txBody>
          <a:bodyPr wrap="square"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5" name="Straight Connector 44"/>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15"/>
          <a:stretch>
            <a:fillRect/>
          </a:stretch>
        </p:blipFill>
        <p:spPr>
          <a:xfrm>
            <a:off x="7396792" y="4062940"/>
            <a:ext cx="505867" cy="503339"/>
          </a:xfrm>
          <a:prstGeom prst="rect">
            <a:avLst/>
          </a:prstGeom>
        </p:spPr>
      </p:pic>
      <p:pic>
        <p:nvPicPr>
          <p:cNvPr id="47" name="Picture 46"/>
          <p:cNvPicPr>
            <a:picLocks noChangeAspect="1"/>
          </p:cNvPicPr>
          <p:nvPr/>
        </p:nvPicPr>
        <p:blipFill>
          <a:blip r:embed="rId16"/>
          <a:stretch>
            <a:fillRect/>
          </a:stretch>
        </p:blipFill>
        <p:spPr>
          <a:xfrm>
            <a:off x="6703207" y="4104600"/>
            <a:ext cx="468167" cy="438533"/>
          </a:xfrm>
          <a:prstGeom prst="rect">
            <a:avLst/>
          </a:prstGeom>
        </p:spPr>
      </p:pic>
      <p:pic>
        <p:nvPicPr>
          <p:cNvPr id="48" name="Picture 47"/>
          <p:cNvPicPr>
            <a:picLocks noChangeAspect="1"/>
          </p:cNvPicPr>
          <p:nvPr/>
        </p:nvPicPr>
        <p:blipFill>
          <a:blip r:embed="rId17"/>
          <a:stretch>
            <a:fillRect/>
          </a:stretch>
        </p:blipFill>
        <p:spPr>
          <a:xfrm>
            <a:off x="8097409" y="4111844"/>
            <a:ext cx="613216" cy="427264"/>
          </a:xfrm>
          <a:prstGeom prst="rect">
            <a:avLst/>
          </a:prstGeom>
        </p:spPr>
      </p:pic>
      <p:grpSp>
        <p:nvGrpSpPr>
          <p:cNvPr id="49" name="Group 48"/>
          <p:cNvGrpSpPr/>
          <p:nvPr/>
        </p:nvGrpSpPr>
        <p:grpSpPr>
          <a:xfrm>
            <a:off x="5984936" y="4091311"/>
            <a:ext cx="482083" cy="459205"/>
            <a:chOff x="5818638" y="4203821"/>
            <a:chExt cx="467667" cy="445474"/>
          </a:xfrm>
        </p:grpSpPr>
        <p:pic>
          <p:nvPicPr>
            <p:cNvPr id="50" name="Picture 4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1" name="Picture 50"/>
            <p:cNvPicPr>
              <a:picLocks noChangeAspect="1"/>
            </p:cNvPicPr>
            <p:nvPr/>
          </p:nvPicPr>
          <p:blipFill>
            <a:blip r:embed="rId19"/>
            <a:stretch>
              <a:fillRect/>
            </a:stretch>
          </p:blipFill>
          <p:spPr>
            <a:xfrm flipH="1">
              <a:off x="5869115" y="4203821"/>
              <a:ext cx="417190" cy="445474"/>
            </a:xfrm>
            <a:prstGeom prst="rect">
              <a:avLst/>
            </a:prstGeom>
          </p:spPr>
        </p:pic>
      </p:grpSp>
      <p:sp>
        <p:nvSpPr>
          <p:cNvPr id="52" name="Rounded Rectangle 51"/>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a:t>
            </a:r>
          </a:p>
        </p:txBody>
      </p:sp>
      <p:sp>
        <p:nvSpPr>
          <p:cNvPr id="53" name="Rounded Rectangle 52"/>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1,000</a:t>
            </a:r>
          </a:p>
        </p:txBody>
      </p:sp>
      <p:sp>
        <p:nvSpPr>
          <p:cNvPr id="54" name="Rounded Rectangle 53"/>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1,024</a:t>
            </a:r>
          </a:p>
        </p:txBody>
      </p:sp>
      <p:sp>
        <p:nvSpPr>
          <p:cNvPr id="55" name="Rounded Rectangle 54"/>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pic>
        <p:nvPicPr>
          <p:cNvPr id="56" name="Picture 55"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66820435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0" y="4077264"/>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5" y="3574578"/>
            <a:ext cx="1970481" cy="863250"/>
          </a:xfrm>
          <a:prstGeom prst="rect">
            <a:avLst/>
          </a:prstGeom>
        </p:spPr>
      </p:pic>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Data Center </a:t>
            </a:r>
            <a:r>
              <a:rPr lang="en-US" sz="1800" b="1" dirty="0" smtClean="0">
                <a:solidFill>
                  <a:schemeClr val="bg1"/>
                </a:solidFill>
                <a:cs typeface="Arial Narrow"/>
              </a:rPr>
              <a:t>Firewall / Large Enterprise NGFW </a:t>
            </a:r>
            <a:r>
              <a:rPr lang="en-US" sz="1800" b="1" dirty="0">
                <a:solidFill>
                  <a:schemeClr val="bg1"/>
                </a:solidFill>
                <a:cs typeface="Arial Narrow"/>
              </a:rPr>
              <a:t>with </a:t>
            </a:r>
            <a:r>
              <a:rPr lang="en-US" sz="1800" b="1" dirty="0" smtClean="0">
                <a:solidFill>
                  <a:schemeClr val="bg1"/>
                </a:solidFill>
                <a:cs typeface="Arial Narrow"/>
              </a:rPr>
              <a:t>High Speed Interfaces </a:t>
            </a:r>
            <a:endParaRPr lang="en-US" sz="1800" b="1" dirty="0">
              <a:solidFill>
                <a:schemeClr val="bg1"/>
              </a:solidFill>
              <a:cs typeface="Arial Narrow"/>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098643"/>
            <a:ext cx="585216" cy="585216"/>
          </a:xfrm>
          <a:prstGeom prst="rect">
            <a:avLst/>
          </a:prstGeom>
        </p:spPr>
      </p:pic>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3" y="2451232"/>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1" y="3274904"/>
            <a:ext cx="1761167" cy="517040"/>
          </a:xfrm>
          <a:prstGeom prst="rect">
            <a:avLst/>
          </a:prstGeom>
        </p:spPr>
      </p:pic>
      <p:sp>
        <p:nvSpPr>
          <p:cNvPr id="43" name="Rectangle 42"/>
          <p:cNvSpPr/>
          <p:nvPr/>
        </p:nvSpPr>
        <p:spPr>
          <a:xfrm>
            <a:off x="457201" y="1906846"/>
            <a:ext cx="1819605" cy="2562240"/>
          </a:xfrm>
          <a:prstGeom prst="rect">
            <a:avLst/>
          </a:prstGeom>
        </p:spPr>
        <p:txBody>
          <a:bodyPr wrap="square">
            <a:spAutoFit/>
          </a:bodyPr>
          <a:lstStyle/>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1000D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1200D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FG-1500D/-DC</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FG-3000D/-DC</a:t>
            </a:r>
          </a:p>
          <a:p>
            <a:pPr marL="285750" indent="-285750">
              <a:lnSpc>
                <a:spcPct val="150000"/>
              </a:lnSpc>
              <a:spcBef>
                <a:spcPts val="300"/>
              </a:spcBef>
              <a:buSzPct val="100000"/>
              <a:buBlip>
                <a:blip r:embed="rId7"/>
              </a:buBlip>
            </a:pPr>
            <a:r>
              <a:rPr lang="en-US" sz="1200" b="1" dirty="0" smtClean="0">
                <a:ea typeface="Helvetica 55 Roman" charset="0"/>
                <a:cs typeface="Arial Narrow"/>
              </a:rPr>
              <a:t>FG-3100D/-DC</a:t>
            </a:r>
            <a:endParaRPr lang="en-US" sz="1200" b="1" dirty="0">
              <a:ea typeface="Helvetica 55 Roman" charset="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FG-3200D/-DC</a:t>
            </a:r>
          </a:p>
          <a:p>
            <a:pPr marL="285750" indent="-285750">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3700D/-DC</a:t>
            </a:r>
          </a:p>
          <a:p>
            <a:pPr marL="285750" indent="-285750">
              <a:lnSpc>
                <a:spcPct val="150000"/>
              </a:lnSpc>
              <a:spcBef>
                <a:spcPts val="300"/>
              </a:spcBef>
              <a:buSzPct val="100000"/>
              <a:buBlip>
                <a:blip r:embed="rId7"/>
              </a:buBlip>
            </a:pPr>
            <a:r>
              <a:rPr lang="en-US" sz="1200" b="1" dirty="0" smtClean="0">
                <a:ea typeface="Helvetica 55 Roman" charset="0"/>
                <a:cs typeface="Arial Narrow"/>
              </a:rPr>
              <a:t>FG-3810D/-DC</a:t>
            </a:r>
            <a:endParaRPr lang="en-US" sz="1200" b="1" dirty="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0"/>
          <a:ext cx="4143574" cy="2405941"/>
        </p:xfrm>
        <a:graphic>
          <a:graphicData uri="http://schemas.openxmlformats.org/drawingml/2006/table">
            <a:tbl>
              <a:tblPr firstRow="1" bandRow="1">
                <a:tableStyleId>{2D5ABB26-0587-4C30-8999-92F81FD0307C}</a:tableStyleId>
              </a:tblPr>
              <a:tblGrid>
                <a:gridCol w="472987"/>
                <a:gridCol w="367058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1"/>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5"/>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3" y="2906940"/>
            <a:ext cx="1698287" cy="281026"/>
          </a:xfrm>
          <a:prstGeom prst="rect">
            <a:avLst/>
          </a:prstGeom>
        </p:spPr>
      </p:pic>
      <p:grpSp>
        <p:nvGrpSpPr>
          <p:cNvPr id="47" name="Shape 248"/>
          <p:cNvGrpSpPr/>
          <p:nvPr/>
        </p:nvGrpSpPr>
        <p:grpSpPr>
          <a:xfrm>
            <a:off x="8383559" y="4329949"/>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59" name="Shape 251"/>
          <p:cNvGrpSpPr/>
          <p:nvPr/>
        </p:nvGrpSpPr>
        <p:grpSpPr>
          <a:xfrm>
            <a:off x="7508368" y="4319549"/>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62" name="Shape 254"/>
          <p:cNvGrpSpPr/>
          <p:nvPr/>
        </p:nvGrpSpPr>
        <p:grpSpPr>
          <a:xfrm>
            <a:off x="7945962" y="4319549"/>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418150910"/>
              </p:ext>
            </p:extLst>
          </p:nvPr>
        </p:nvGraphicFramePr>
        <p:xfrm>
          <a:off x="252001" y="1080000"/>
          <a:ext cx="8640001" cy="3318746"/>
        </p:xfrm>
        <a:graphic>
          <a:graphicData uri="http://schemas.openxmlformats.org/drawingml/2006/table">
            <a:tbl>
              <a:tblPr firstRow="1" bandRow="1">
                <a:effectLst/>
                <a:tableStyleId>{073A0DAA-6AF3-43AB-8588-CEC1D06C72B9}</a:tableStyleId>
              </a:tblPr>
              <a:tblGrid>
                <a:gridCol w="1457614"/>
                <a:gridCol w="2394129"/>
                <a:gridCol w="2394129"/>
                <a:gridCol w="2394129"/>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r>
              <a:tr h="277787">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NGFW (Enterprise</a:t>
                      </a:r>
                      <a:r>
                        <a:rPr lang="en-US" sz="900" b="1" baseline="0" dirty="0" smtClean="0">
                          <a:solidFill>
                            <a:srgbClr val="FFFFFF"/>
                          </a:solidFill>
                        </a:rPr>
                        <a:t> Mix)</a:t>
                      </a:r>
                      <a:endParaRPr lang="en-US" sz="900" b="1" dirty="0" smtClean="0">
                        <a:solidFill>
                          <a:srgbClr val="FFFFFF"/>
                        </a:solidFill>
                      </a:endParaRP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2.4 Gbps</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indent="0" algn="ctr" defTabSz="914417">
                        <a:spcBef>
                          <a:spcPts val="888"/>
                        </a:spcBef>
                        <a:buFontTx/>
                        <a:buNone/>
                      </a:pPr>
                      <a:r>
                        <a:rPr lang="en-US" sz="900" dirty="0" smtClean="0"/>
                        <a:t>4.5 Gbps</a:t>
                      </a:r>
                      <a:endParaRPr lang="en-US" sz="900" dirty="0"/>
                    </a:p>
                  </a:txBody>
                  <a:tcPr marT="34290" marB="34290" anchor="ctr"/>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xmlns:p14="http://schemas.microsoft.com/office/powerpoint/2010/mai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418224108"/>
              </p:ext>
            </p:extLst>
          </p:nvPr>
        </p:nvGraphicFramePr>
        <p:xfrm>
          <a:off x="252000" y="1080000"/>
          <a:ext cx="8640004" cy="3618584"/>
        </p:xfrm>
        <a:graphic>
          <a:graphicData uri="http://schemas.openxmlformats.org/drawingml/2006/table">
            <a:tbl>
              <a:tblPr firstRow="1" bandRow="1">
                <a:effectLst/>
                <a:tableStyleId>{073A0DAA-6AF3-43AB-8588-CEC1D06C72B9}</a:tableStyleId>
              </a:tblPr>
              <a:tblGrid>
                <a:gridCol w="1447846"/>
                <a:gridCol w="1198693"/>
                <a:gridCol w="1198693"/>
                <a:gridCol w="1198693"/>
                <a:gridCol w="1198693"/>
                <a:gridCol w="1198693"/>
                <a:gridCol w="1198693"/>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FG-3815D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50 Mil</a:t>
                      </a:r>
                      <a:endParaRPr lang="en-US" sz="900" dirty="0"/>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400,000</a:t>
                      </a:r>
                      <a:endParaRPr lang="en-US" sz="900" dirty="0"/>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312075">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algn="ctr"/>
                      <a:r>
                        <a:rPr lang="en-US" sz="900" dirty="0" smtClean="0"/>
                        <a:t>30 Gbps</a:t>
                      </a:r>
                      <a:endParaRPr lang="en-US" sz="900" dirty="0"/>
                    </a:p>
                  </a:txBody>
                  <a:tcPr marT="34290" marB="34290" anchor="ctr"/>
                </a:tc>
                <a:tc>
                  <a:txBody>
                    <a:bodyPr/>
                    <a:lstStyle/>
                    <a:p>
                      <a:pPr algn="ctr"/>
                      <a:r>
                        <a:rPr lang="en-US" sz="900" dirty="0" smtClean="0">
                          <a:solidFill>
                            <a:schemeClr val="tx1"/>
                          </a:solidFill>
                          <a:latin typeface="+mn-lt"/>
                          <a:cs typeface="Arial Narrow"/>
                        </a:rPr>
                        <a:t>30 Gbps</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r>
              <a:tr h="272655">
                <a:tc>
                  <a:txBody>
                    <a:bodyPr/>
                    <a:lstStyle/>
                    <a:p>
                      <a:r>
                        <a:rPr lang="en-US" sz="900" b="1" dirty="0" smtClean="0">
                          <a:solidFill>
                            <a:srgbClr val="FFFFFF"/>
                          </a:solidFill>
                        </a:rPr>
                        <a:t>NGFW (Enterprise</a:t>
                      </a:r>
                      <a:r>
                        <a:rPr lang="en-US" sz="900" b="1" baseline="0"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r>
              <a:tr h="500175">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10x 10GE SFP+,</a:t>
                      </a:r>
                      <a:r>
                        <a:rPr lang="fr-FR" sz="900" baseline="0" dirty="0" smtClean="0">
                          <a:solidFill>
                            <a:schemeClr val="tx1"/>
                          </a:solidFill>
                        </a:rPr>
                        <a:t> </a:t>
                      </a:r>
                      <a:r>
                        <a:rPr lang="fr-FR" sz="900" dirty="0" smtClean="0">
                          <a:solidFill>
                            <a:schemeClr val="tx1"/>
                          </a:solidFill>
                        </a:rPr>
                        <a:t>2 x GE RJ45</a:t>
                      </a:r>
                    </a:p>
                  </a:txBody>
                  <a:tcPr marT="34290" marB="34290" anchor="ctr"/>
                </a:tc>
              </a:tr>
              <a:tr h="195580">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algn="ctr"/>
                      <a:r>
                        <a:rPr lang="en-US" sz="900" dirty="0" smtClean="0">
                          <a:solidFill>
                            <a:schemeClr val="tx1"/>
                          </a:solidFill>
                          <a:latin typeface="+mn-lt"/>
                          <a:cs typeface="Arial Narrow"/>
                        </a:rPr>
                        <a:t>-</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xmlns:p14="http://schemas.microsoft.com/office/powerpoint/2010/mai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cxnSp>
        <p:nvCxnSpPr>
          <p:cNvPr id="4" name="Straight Connector 3"/>
          <p:cNvCxnSpPr/>
          <p:nvPr/>
        </p:nvCxnSpPr>
        <p:spPr bwMode="auto">
          <a:xfrm>
            <a:off x="2296115"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4" y="1797047"/>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3"/>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8" y="2296499"/>
            <a:ext cx="371646" cy="547200"/>
          </a:xfrm>
          <a:prstGeom prst="rect">
            <a:avLst/>
          </a:prstGeom>
        </p:spPr>
      </p:pic>
      <p:sp>
        <p:nvSpPr>
          <p:cNvPr id="39" name="Oval 3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2792348"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2" name="Oval 41"/>
          <p:cNvSpPr/>
          <p:nvPr/>
        </p:nvSpPr>
        <p:spPr bwMode="auto">
          <a:xfrm>
            <a:off x="3223784" y="15091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52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11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Hacker-Dk.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8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4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6"/>
          <a:stretch>
            <a:fillRect/>
          </a:stretch>
        </p:blipFill>
        <p:spPr>
          <a:xfrm>
            <a:off x="7396792" y="4062940"/>
            <a:ext cx="505867" cy="503339"/>
          </a:xfrm>
          <a:prstGeom prst="rect">
            <a:avLst/>
          </a:prstGeom>
        </p:spPr>
      </p:pic>
      <p:pic>
        <p:nvPicPr>
          <p:cNvPr id="61" name="Picture 60"/>
          <p:cNvPicPr>
            <a:picLocks noChangeAspect="1"/>
          </p:cNvPicPr>
          <p:nvPr/>
        </p:nvPicPr>
        <p:blipFill>
          <a:blip r:embed="rId17"/>
          <a:stretch>
            <a:fillRect/>
          </a:stretch>
        </p:blipFill>
        <p:spPr>
          <a:xfrm>
            <a:off x="6703207" y="4104600"/>
            <a:ext cx="468167" cy="438533"/>
          </a:xfrm>
          <a:prstGeom prst="rect">
            <a:avLst/>
          </a:prstGeom>
        </p:spPr>
      </p:pic>
      <p:pic>
        <p:nvPicPr>
          <p:cNvPr id="62" name="Picture 61"/>
          <p:cNvPicPr>
            <a:picLocks noChangeAspect="1"/>
          </p:cNvPicPr>
          <p:nvPr/>
        </p:nvPicPr>
        <p:blipFill>
          <a:blip r:embed="rId18"/>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20"/>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69" name="Rounded Rectangle 68"/>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pic>
        <p:nvPicPr>
          <p:cNvPr id="70" name="Picture 69" descr="NGFW_sym.png"/>
          <p:cNvPicPr>
            <a:picLocks noChangeAspect="1"/>
          </p:cNvPicPr>
          <p:nvPr/>
        </p:nvPicPr>
        <p:blipFill>
          <a:blip r:embed="rId21">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810546072"/>
      </p:ext>
    </p:extLst>
  </p:cSld>
  <p:clrMapOvr>
    <a:masterClrMapping/>
  </p:clrMapOvr>
  <p:transition xmlns:p14="http://schemas.microsoft.com/office/powerpoint/2010/mai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2"/>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6"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4"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444059"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399375"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12488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6" name="Picture 15"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7" name="TextBox 16"/>
          <p:cNvSpPr txBox="1"/>
          <p:nvPr/>
        </p:nvSpPr>
        <p:spPr>
          <a:xfrm>
            <a:off x="967369" y="3121884"/>
            <a:ext cx="1445172" cy="1538883"/>
          </a:xfrm>
          <a:prstGeom prst="rect">
            <a:avLst/>
          </a:prstGeom>
          <a:noFill/>
        </p:spPr>
        <p:txBody>
          <a:bodyPr wrap="square" rtlCol="0">
            <a:spAutoFit/>
          </a:bodyPr>
          <a:lstStyle/>
          <a:p>
            <a:r>
              <a:rPr lang="en-US" sz="1800" b="1" dirty="0">
                <a:solidFill>
                  <a:srgbClr val="000000"/>
                </a:solidFill>
              </a:rPr>
              <a:t>7</a:t>
            </a:r>
            <a:r>
              <a:rPr lang="en-US" sz="1800" b="1" dirty="0" smtClean="0">
                <a:solidFill>
                  <a:srgbClr val="000000"/>
                </a:solidFill>
              </a:rPr>
              <a:t>2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11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290,000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descr="Hacker-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1" name="TextBox 20"/>
          <p:cNvSpPr txBox="1"/>
          <p:nvPr/>
        </p:nvSpPr>
        <p:spPr>
          <a:xfrm>
            <a:off x="3629848" y="3121884"/>
            <a:ext cx="17346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6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36" name="Picture 3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7" name="Picture 36"/>
          <p:cNvPicPr>
            <a:picLocks noChangeAspect="1"/>
          </p:cNvPicPr>
          <p:nvPr/>
        </p:nvPicPr>
        <p:blipFill>
          <a:blip r:embed="rId15"/>
          <a:stretch>
            <a:fillRect/>
          </a:stretch>
        </p:blipFill>
        <p:spPr>
          <a:xfrm>
            <a:off x="7396792" y="4062940"/>
            <a:ext cx="505867" cy="503339"/>
          </a:xfrm>
          <a:prstGeom prst="rect">
            <a:avLst/>
          </a:prstGeom>
        </p:spPr>
      </p:pic>
      <p:pic>
        <p:nvPicPr>
          <p:cNvPr id="38" name="Picture 37"/>
          <p:cNvPicPr>
            <a:picLocks noChangeAspect="1"/>
          </p:cNvPicPr>
          <p:nvPr/>
        </p:nvPicPr>
        <p:blipFill>
          <a:blip r:embed="rId16"/>
          <a:stretch>
            <a:fillRect/>
          </a:stretch>
        </p:blipFill>
        <p:spPr>
          <a:xfrm>
            <a:off x="6703207" y="4104600"/>
            <a:ext cx="468167" cy="438533"/>
          </a:xfrm>
          <a:prstGeom prst="rect">
            <a:avLst/>
          </a:prstGeom>
        </p:spPr>
      </p:pic>
      <p:pic>
        <p:nvPicPr>
          <p:cNvPr id="39" name="Picture 38"/>
          <p:cNvPicPr>
            <a:picLocks noChangeAspect="1"/>
          </p:cNvPicPr>
          <p:nvPr/>
        </p:nvPicPr>
        <p:blipFill>
          <a:blip r:embed="rId17"/>
          <a:stretch>
            <a:fillRect/>
          </a:stretch>
        </p:blipFill>
        <p:spPr>
          <a:xfrm>
            <a:off x="8097409" y="4111844"/>
            <a:ext cx="613216" cy="427264"/>
          </a:xfrm>
          <a:prstGeom prst="rect">
            <a:avLst/>
          </a:prstGeom>
        </p:spPr>
      </p:pic>
      <p:grpSp>
        <p:nvGrpSpPr>
          <p:cNvPr id="40" name="Group 39"/>
          <p:cNvGrpSpPr/>
          <p:nvPr/>
        </p:nvGrpSpPr>
        <p:grpSpPr>
          <a:xfrm>
            <a:off x="5984936" y="4091311"/>
            <a:ext cx="482083" cy="459205"/>
            <a:chOff x="5818638" y="4203821"/>
            <a:chExt cx="467667" cy="445474"/>
          </a:xfrm>
        </p:grpSpPr>
        <p:pic>
          <p:nvPicPr>
            <p:cNvPr id="41" name="Picture 40"/>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9"/>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44" name="Rounded Rectangle 43"/>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5" name="Rounded Rectangle 44"/>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6" name="Rounded Rectangle 4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47" name="Straight Connector 46"/>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8" name="Picture 47"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674137912"/>
      </p:ext>
    </p:extLst>
  </p:cSld>
  <p:clrMapOvr>
    <a:masterClrMapping/>
  </p:clrMapOvr>
  <p:transition xmlns:p14="http://schemas.microsoft.com/office/powerpoint/2010/mai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sp>
        <p:nvSpPr>
          <p:cNvPr id="2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	</a:t>
            </a:r>
          </a:p>
          <a:p>
            <a:pPr marL="343047" indent="-343047" defTabSz="914417">
              <a:spcBef>
                <a:spcPct val="20000"/>
              </a:spcBef>
              <a:buClr>
                <a:schemeClr val="accent6"/>
              </a:buClr>
              <a:buFont typeface="+mj-ea"/>
              <a:buAutoNum type="circleNumDbPlain"/>
            </a:pPr>
            <a:r>
              <a:rPr lang="en-US" sz="1000" b="1" dirty="0"/>
              <a:t>16x GE SFP Slots</a:t>
            </a:r>
          </a:p>
          <a:p>
            <a:pPr marL="343047" indent="-343047" defTabSz="914417">
              <a:spcBef>
                <a:spcPct val="20000"/>
              </a:spcBef>
              <a:buClr>
                <a:schemeClr val="accent6"/>
              </a:buClr>
              <a:buFont typeface="+mj-ea"/>
              <a:buAutoNum type="circleNumDbPlain"/>
            </a:pPr>
            <a:r>
              <a:rPr lang="en-US" sz="1000" b="1" dirty="0"/>
              <a:t>16x GE RJ45 Ports</a:t>
            </a:r>
          </a:p>
          <a:p>
            <a:pPr marL="343047" indent="-343047" defTabSz="914417">
              <a:spcBef>
                <a:spcPct val="20000"/>
              </a:spcBef>
              <a:buClr>
                <a:schemeClr val="accent6"/>
              </a:buClr>
              <a:buFont typeface="+mj-ea"/>
              <a:buAutoNum type="circleNumDbPlain"/>
            </a:pPr>
            <a:r>
              <a:rPr lang="en-US" sz="1000" b="1"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6"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4"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50082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456137"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295166"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8" name="TextBox 37"/>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12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300,000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1" name="Picture 40" descr="Hacker-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2" name="TextBox 41"/>
          <p:cNvSpPr txBox="1"/>
          <p:nvPr/>
        </p:nvSpPr>
        <p:spPr>
          <a:xfrm>
            <a:off x="3629848" y="3121884"/>
            <a:ext cx="1704152" cy="1661993"/>
          </a:xfrm>
          <a:prstGeom prst="rect">
            <a:avLst/>
          </a:prstGeom>
          <a:noFill/>
        </p:spPr>
        <p:txBody>
          <a:bodyPr wrap="square" rtlCol="0">
            <a:spAutoFit/>
          </a:bodyPr>
          <a:lstStyle/>
          <a:p>
            <a:r>
              <a:rPr lang="en-US" sz="1800" b="1" dirty="0" smtClean="0">
                <a:solidFill>
                  <a:srgbClr val="000000"/>
                </a:solidFill>
              </a:rPr>
              <a:t>15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10.5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4.5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6" name="Picture 45"/>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47" name="Picture 46"/>
          <p:cNvPicPr>
            <a:picLocks noChangeAspect="1"/>
          </p:cNvPicPr>
          <p:nvPr/>
        </p:nvPicPr>
        <p:blipFill>
          <a:blip r:embed="rId15"/>
          <a:stretch>
            <a:fillRect/>
          </a:stretch>
        </p:blipFill>
        <p:spPr>
          <a:xfrm>
            <a:off x="7396792" y="4062940"/>
            <a:ext cx="505867" cy="503339"/>
          </a:xfrm>
          <a:prstGeom prst="rect">
            <a:avLst/>
          </a:prstGeom>
        </p:spPr>
      </p:pic>
      <p:pic>
        <p:nvPicPr>
          <p:cNvPr id="48" name="Picture 47"/>
          <p:cNvPicPr>
            <a:picLocks noChangeAspect="1"/>
          </p:cNvPicPr>
          <p:nvPr/>
        </p:nvPicPr>
        <p:blipFill>
          <a:blip r:embed="rId16"/>
          <a:stretch>
            <a:fillRect/>
          </a:stretch>
        </p:blipFill>
        <p:spPr>
          <a:xfrm>
            <a:off x="6703207" y="4104600"/>
            <a:ext cx="468167" cy="438533"/>
          </a:xfrm>
          <a:prstGeom prst="rect">
            <a:avLst/>
          </a:prstGeom>
        </p:spPr>
      </p:pic>
      <p:pic>
        <p:nvPicPr>
          <p:cNvPr id="49" name="Picture 48"/>
          <p:cNvPicPr>
            <a:picLocks noChangeAspect="1"/>
          </p:cNvPicPr>
          <p:nvPr/>
        </p:nvPicPr>
        <p:blipFill>
          <a:blip r:embed="rId17"/>
          <a:stretch>
            <a:fillRect/>
          </a:stretch>
        </p:blipFill>
        <p:spPr>
          <a:xfrm>
            <a:off x="8097409" y="4111844"/>
            <a:ext cx="613216" cy="427264"/>
          </a:xfrm>
          <a:prstGeom prst="rect">
            <a:avLst/>
          </a:prstGeom>
        </p:spPr>
      </p:pic>
      <p:grpSp>
        <p:nvGrpSpPr>
          <p:cNvPr id="50" name="Group 49"/>
          <p:cNvGrpSpPr/>
          <p:nvPr/>
        </p:nvGrpSpPr>
        <p:grpSpPr>
          <a:xfrm>
            <a:off x="5984936" y="4091311"/>
            <a:ext cx="482083" cy="459205"/>
            <a:chOff x="5818638" y="4203821"/>
            <a:chExt cx="467667" cy="445474"/>
          </a:xfrm>
        </p:grpSpPr>
        <p:pic>
          <p:nvPicPr>
            <p:cNvPr id="51" name="Picture 50"/>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9"/>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54" name="Rounded Rectangle 53"/>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55" name="Rounded Rectangle 54"/>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6" name="Rounded Rectangle 55"/>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57" name="Straight Connector 56"/>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8" name="Picture 57"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981680724"/>
      </p:ext>
    </p:extLst>
  </p:cSld>
  <p:clrMapOvr>
    <a:masterClrMapping/>
  </p:clrMapOvr>
  <p:transition xmlns:p14="http://schemas.microsoft.com/office/powerpoint/2010/mai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0" name="TextBox 19"/>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1" name="Straight Connector 2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descr="Hacker-Dk.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4" name="TextBox 23"/>
          <p:cNvSpPr txBox="1"/>
          <p:nvPr/>
        </p:nvSpPr>
        <p:spPr>
          <a:xfrm>
            <a:off x="3629848" y="3121884"/>
            <a:ext cx="169399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15 </a:t>
            </a:r>
            <a:r>
              <a:rPr lang="en-US" sz="1800" b="1" dirty="0">
                <a:solidFill>
                  <a:srgbClr val="000000"/>
                </a:solidFill>
              </a:rPr>
              <a:t>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a:t>
            </a:r>
            <a:r>
              <a:rPr lang="en-US" sz="1200" b="1" dirty="0"/>
              <a:t>Service </a:t>
            </a:r>
            <a:r>
              <a:rPr lang="en-US" sz="1200" b="1" dirty="0" smtClean="0"/>
              <a:t>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29" name="Picture 28"/>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0" name="Picture 29"/>
          <p:cNvPicPr>
            <a:picLocks noChangeAspect="1"/>
          </p:cNvPicPr>
          <p:nvPr/>
        </p:nvPicPr>
        <p:blipFill>
          <a:blip r:embed="rId18"/>
          <a:stretch>
            <a:fillRect/>
          </a:stretch>
        </p:blipFill>
        <p:spPr>
          <a:xfrm>
            <a:off x="7396792" y="4062940"/>
            <a:ext cx="505867" cy="503339"/>
          </a:xfrm>
          <a:prstGeom prst="rect">
            <a:avLst/>
          </a:prstGeom>
        </p:spPr>
      </p:pic>
      <p:pic>
        <p:nvPicPr>
          <p:cNvPr id="33" name="Picture 32"/>
          <p:cNvPicPr>
            <a:picLocks noChangeAspect="1"/>
          </p:cNvPicPr>
          <p:nvPr/>
        </p:nvPicPr>
        <p:blipFill>
          <a:blip r:embed="rId19"/>
          <a:stretch>
            <a:fillRect/>
          </a:stretch>
        </p:blipFill>
        <p:spPr>
          <a:xfrm>
            <a:off x="6703207" y="4104600"/>
            <a:ext cx="468167" cy="438533"/>
          </a:xfrm>
          <a:prstGeom prst="rect">
            <a:avLst/>
          </a:prstGeom>
        </p:spPr>
      </p:pic>
      <p:pic>
        <p:nvPicPr>
          <p:cNvPr id="40" name="Picture 39"/>
          <p:cNvPicPr>
            <a:picLocks noChangeAspect="1"/>
          </p:cNvPicPr>
          <p:nvPr/>
        </p:nvPicPr>
        <p:blipFill>
          <a:blip r:embed="rId20"/>
          <a:stretch>
            <a:fillRect/>
          </a:stretch>
        </p:blipFill>
        <p:spPr>
          <a:xfrm>
            <a:off x="8097409" y="4111844"/>
            <a:ext cx="613216" cy="427264"/>
          </a:xfrm>
          <a:prstGeom prst="rect">
            <a:avLst/>
          </a:prstGeom>
        </p:spPr>
      </p:pic>
      <p:grpSp>
        <p:nvGrpSpPr>
          <p:cNvPr id="42" name="Group 41"/>
          <p:cNvGrpSpPr/>
          <p:nvPr/>
        </p:nvGrpSpPr>
        <p:grpSpPr>
          <a:xfrm>
            <a:off x="5984936" y="4091311"/>
            <a:ext cx="482083" cy="459205"/>
            <a:chOff x="5818638" y="4203821"/>
            <a:chExt cx="467667" cy="445474"/>
          </a:xfrm>
        </p:grpSpPr>
        <p:pic>
          <p:nvPicPr>
            <p:cNvPr id="43" name="Picture 42"/>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4" name="Picture 43"/>
            <p:cNvPicPr>
              <a:picLocks noChangeAspect="1"/>
            </p:cNvPicPr>
            <p:nvPr/>
          </p:nvPicPr>
          <p:blipFill>
            <a:blip r:embed="rId22"/>
            <a:stretch>
              <a:fillRect/>
            </a:stretch>
          </p:blipFill>
          <p:spPr>
            <a:xfrm flipH="1">
              <a:off x="5869115" y="4203821"/>
              <a:ext cx="417190" cy="445474"/>
            </a:xfrm>
            <a:prstGeom prst="rect">
              <a:avLst/>
            </a:prstGeom>
          </p:spPr>
        </p:pic>
      </p:grpSp>
      <p:sp>
        <p:nvSpPr>
          <p:cNvPr id="45" name="Rounded Rectangle 44"/>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6" name="Rounded Rectangle 45"/>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7" name="Rounded Rectangle 46"/>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8" name="Rounded Rectangle 4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0" name="Picture 49" descr="NGFW_sym.png"/>
          <p:cNvPicPr>
            <a:picLocks noChangeAspect="1"/>
          </p:cNvPicPr>
          <p:nvPr/>
        </p:nvPicPr>
        <p:blipFill>
          <a:blip r:embed="rId23">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9925596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smtClean="0"/>
              <a:t>32x </a:t>
            </a:r>
            <a:r>
              <a:rPr lang="en-US" sz="1000" b="1" dirty="0"/>
              <a:t>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3" name="Oval 42"/>
          <p:cNvSpPr/>
          <p:nvPr/>
        </p:nvSpPr>
        <p:spPr bwMode="auto">
          <a:xfrm>
            <a:off x="350864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1" name="TextBox 20"/>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8" y="3121884"/>
            <a:ext cx="173463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32" name="Picture 3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3" name="Picture 32"/>
          <p:cNvPicPr>
            <a:picLocks noChangeAspect="1"/>
          </p:cNvPicPr>
          <p:nvPr/>
        </p:nvPicPr>
        <p:blipFill>
          <a:blip r:embed="rId18"/>
          <a:stretch>
            <a:fillRect/>
          </a:stretch>
        </p:blipFill>
        <p:spPr>
          <a:xfrm>
            <a:off x="7396792" y="4062940"/>
            <a:ext cx="505867" cy="503339"/>
          </a:xfrm>
          <a:prstGeom prst="rect">
            <a:avLst/>
          </a:prstGeom>
        </p:spPr>
      </p:pic>
      <p:pic>
        <p:nvPicPr>
          <p:cNvPr id="34" name="Picture 33"/>
          <p:cNvPicPr>
            <a:picLocks noChangeAspect="1"/>
          </p:cNvPicPr>
          <p:nvPr/>
        </p:nvPicPr>
        <p:blipFill>
          <a:blip r:embed="rId19"/>
          <a:stretch>
            <a:fillRect/>
          </a:stretch>
        </p:blipFill>
        <p:spPr>
          <a:xfrm>
            <a:off x="6703207" y="4104600"/>
            <a:ext cx="468167" cy="438533"/>
          </a:xfrm>
          <a:prstGeom prst="rect">
            <a:avLst/>
          </a:prstGeom>
        </p:spPr>
      </p:pic>
      <p:pic>
        <p:nvPicPr>
          <p:cNvPr id="36" name="Picture 35"/>
          <p:cNvPicPr>
            <a:picLocks noChangeAspect="1"/>
          </p:cNvPicPr>
          <p:nvPr/>
        </p:nvPicPr>
        <p:blipFill>
          <a:blip r:embed="rId20"/>
          <a:stretch>
            <a:fillRect/>
          </a:stretch>
        </p:blipFill>
        <p:spPr>
          <a:xfrm>
            <a:off x="8097409" y="4111844"/>
            <a:ext cx="613216" cy="427264"/>
          </a:xfrm>
          <a:prstGeom prst="rect">
            <a:avLst/>
          </a:prstGeom>
        </p:spPr>
      </p:pic>
      <p:grpSp>
        <p:nvGrpSpPr>
          <p:cNvPr id="44" name="Group 43"/>
          <p:cNvGrpSpPr/>
          <p:nvPr/>
        </p:nvGrpSpPr>
        <p:grpSpPr>
          <a:xfrm>
            <a:off x="5984936" y="4091311"/>
            <a:ext cx="482083" cy="459205"/>
            <a:chOff x="5818638" y="4203821"/>
            <a:chExt cx="467667" cy="445474"/>
          </a:xfrm>
        </p:grpSpPr>
        <p:pic>
          <p:nvPicPr>
            <p:cNvPr id="45" name="Picture 4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6" name="Picture 45"/>
            <p:cNvPicPr>
              <a:picLocks noChangeAspect="1"/>
            </p:cNvPicPr>
            <p:nvPr/>
          </p:nvPicPr>
          <p:blipFill>
            <a:blip r:embed="rId22"/>
            <a:stretch>
              <a:fillRect/>
            </a:stretch>
          </p:blipFill>
          <p:spPr>
            <a:xfrm flipH="1">
              <a:off x="5869115" y="4203821"/>
              <a:ext cx="417190" cy="445474"/>
            </a:xfrm>
            <a:prstGeom prst="rect">
              <a:avLst/>
            </a:prstGeom>
          </p:spPr>
        </p:pic>
      </p:grpSp>
      <p:sp>
        <p:nvSpPr>
          <p:cNvPr id="47" name="Rounded Rectangle 46"/>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8" name="Rounded Rectangle 47"/>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9" name="Rounded Rectangle 48"/>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0" name="Rounded Rectangle 4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51" name="Straight Connector 5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NGFW_sym.png"/>
          <p:cNvPicPr>
            <a:picLocks noChangeAspect="1"/>
          </p:cNvPicPr>
          <p:nvPr/>
        </p:nvPicPr>
        <p:blipFill>
          <a:blip r:embed="rId23">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155387626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pSp>
        <p:nvGrpSpPr>
          <p:cNvPr id="3" name="Group 2"/>
          <p:cNvGrpSpPr/>
          <p:nvPr/>
        </p:nvGrpSpPr>
        <p:grpSpPr>
          <a:xfrm>
            <a:off x="1094013" y="1050138"/>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GE RJ45 Management Ports</a:t>
            </a:r>
          </a:p>
          <a:p>
            <a:pPr marL="343047" indent="-343047" defTabSz="914417">
              <a:spcBef>
                <a:spcPct val="20000"/>
              </a:spcBef>
              <a:buClr>
                <a:schemeClr val="accent6"/>
              </a:buClr>
              <a:buFont typeface="+mj-ea"/>
              <a:buAutoNum type="circleNumDbPlain"/>
            </a:pPr>
            <a:r>
              <a:rPr lang="en-US" sz="1000" b="1"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Firewall-Sym-D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1" name="TextBox 20"/>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4" name="Picture 23" descr="Hacker-Dk.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5" name="TextBox 24"/>
          <p:cNvSpPr txBox="1"/>
          <p:nvPr/>
        </p:nvSpPr>
        <p:spPr>
          <a:xfrm>
            <a:off x="3629848" y="3121884"/>
            <a:ext cx="181591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32" name="Picture 3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3" name="Picture 32"/>
          <p:cNvPicPr>
            <a:picLocks noChangeAspect="1"/>
          </p:cNvPicPr>
          <p:nvPr/>
        </p:nvPicPr>
        <p:blipFill>
          <a:blip r:embed="rId18"/>
          <a:stretch>
            <a:fillRect/>
          </a:stretch>
        </p:blipFill>
        <p:spPr>
          <a:xfrm>
            <a:off x="7396792" y="4062940"/>
            <a:ext cx="505867" cy="503339"/>
          </a:xfrm>
          <a:prstGeom prst="rect">
            <a:avLst/>
          </a:prstGeom>
        </p:spPr>
      </p:pic>
      <p:pic>
        <p:nvPicPr>
          <p:cNvPr id="34" name="Picture 33"/>
          <p:cNvPicPr>
            <a:picLocks noChangeAspect="1"/>
          </p:cNvPicPr>
          <p:nvPr/>
        </p:nvPicPr>
        <p:blipFill>
          <a:blip r:embed="rId19"/>
          <a:stretch>
            <a:fillRect/>
          </a:stretch>
        </p:blipFill>
        <p:spPr>
          <a:xfrm>
            <a:off x="6703207" y="4104600"/>
            <a:ext cx="468167" cy="438533"/>
          </a:xfrm>
          <a:prstGeom prst="rect">
            <a:avLst/>
          </a:prstGeom>
        </p:spPr>
      </p:pic>
      <p:pic>
        <p:nvPicPr>
          <p:cNvPr id="35" name="Picture 34"/>
          <p:cNvPicPr>
            <a:picLocks noChangeAspect="1"/>
          </p:cNvPicPr>
          <p:nvPr/>
        </p:nvPicPr>
        <p:blipFill>
          <a:blip r:embed="rId20"/>
          <a:stretch>
            <a:fillRect/>
          </a:stretch>
        </p:blipFill>
        <p:spPr>
          <a:xfrm>
            <a:off x="8097409" y="4111844"/>
            <a:ext cx="613216" cy="427264"/>
          </a:xfrm>
          <a:prstGeom prst="rect">
            <a:avLst/>
          </a:prstGeom>
        </p:spPr>
      </p:pic>
      <p:grpSp>
        <p:nvGrpSpPr>
          <p:cNvPr id="36" name="Group 35"/>
          <p:cNvGrpSpPr/>
          <p:nvPr/>
        </p:nvGrpSpPr>
        <p:grpSpPr>
          <a:xfrm>
            <a:off x="5984936" y="4091311"/>
            <a:ext cx="482083" cy="459205"/>
            <a:chOff x="5818638" y="4203821"/>
            <a:chExt cx="467667" cy="445474"/>
          </a:xfrm>
        </p:grpSpPr>
        <p:pic>
          <p:nvPicPr>
            <p:cNvPr id="37" name="Picture 36"/>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22"/>
            <a:stretch>
              <a:fillRect/>
            </a:stretch>
          </p:blipFill>
          <p:spPr>
            <a:xfrm flipH="1">
              <a:off x="5869115" y="4203821"/>
              <a:ext cx="417190" cy="445474"/>
            </a:xfrm>
            <a:prstGeom prst="rect">
              <a:avLst/>
            </a:prstGeom>
          </p:spPr>
        </p:pic>
      </p:grpSp>
      <p:sp>
        <p:nvSpPr>
          <p:cNvPr id="45" name="Rounded Rectangle 44"/>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6" name="Rounded Rectangle 45"/>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7" name="Rounded Rectangle 46"/>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8" name="Rounded Rectangle 4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0" name="Picture 49" descr="NGFW_sym.png"/>
          <p:cNvPicPr>
            <a:picLocks noChangeAspect="1"/>
          </p:cNvPicPr>
          <p:nvPr/>
        </p:nvPicPr>
        <p:blipFill>
          <a:blip r:embed="rId23">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25392206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3700D/DX</a:t>
            </a:r>
            <a:endParaRPr lang="en-US" b="0" i="0" dirty="0"/>
          </a:p>
        </p:txBody>
      </p:sp>
      <p:pic>
        <p:nvPicPr>
          <p:cNvPr id="30" name="Picture 29"/>
          <p:cNvPicPr>
            <a:picLocks noChangeAspect="1"/>
          </p:cNvPicPr>
          <p:nvPr/>
        </p:nvPicPr>
        <p:blipFill>
          <a:blip r:embed="rId2"/>
          <a:stretch>
            <a:fillRect/>
          </a:stretch>
        </p:blipFill>
        <p:spPr>
          <a:xfrm>
            <a:off x="709200" y="1286252"/>
            <a:ext cx="4320000" cy="1328485"/>
          </a:xfrm>
          <a:prstGeom prst="rect">
            <a:avLst/>
          </a:prstGeom>
          <a:effectLst/>
        </p:spPr>
      </p:pic>
      <p:sp>
        <p:nvSpPr>
          <p:cNvPr id="3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Management </a:t>
            </a:r>
            <a:r>
              <a:rPr lang="en-US" sz="1000" b="1" dirty="0" smtClean="0"/>
              <a:t>Ports</a:t>
            </a:r>
            <a:endParaRPr lang="en-US" sz="1000" b="1" dirty="0"/>
          </a:p>
          <a:p>
            <a:pPr marL="343047" indent="-343047" defTabSz="914417">
              <a:spcBef>
                <a:spcPct val="20000"/>
              </a:spcBef>
              <a:buClr>
                <a:schemeClr val="accent6"/>
              </a:buClr>
              <a:buFont typeface="+mj-ea"/>
              <a:buAutoNum type="circleNumDbPlain"/>
            </a:pPr>
            <a:r>
              <a:rPr lang="en-US" sz="1000" b="1" dirty="0"/>
              <a:t>4 x 40GE QSFP </a:t>
            </a:r>
            <a:r>
              <a:rPr lang="en-US" sz="1000" b="1" dirty="0" smtClean="0"/>
              <a:t>Slots</a:t>
            </a:r>
            <a:endParaRPr lang="en-US" sz="1000" b="1" dirty="0"/>
          </a:p>
          <a:p>
            <a:pPr marL="343047" indent="-343047" defTabSz="914417">
              <a:spcBef>
                <a:spcPct val="20000"/>
              </a:spcBef>
              <a:buClr>
                <a:schemeClr val="accent6"/>
              </a:buClr>
              <a:buFont typeface="+mj-ea"/>
              <a:buAutoNum type="circleNumDbPlain"/>
            </a:pPr>
            <a:r>
              <a:rPr lang="en-US" sz="1000" b="1" dirty="0"/>
              <a:t>20 x 10GE SFP/+ </a:t>
            </a:r>
            <a:r>
              <a:rPr lang="en-US" sz="1000" b="1" dirty="0" smtClean="0"/>
              <a:t>Slots</a:t>
            </a:r>
            <a:endParaRPr lang="en-US" sz="1000" b="1" dirty="0"/>
          </a:p>
          <a:p>
            <a:pPr marL="343047" indent="-343047" defTabSz="914417">
              <a:spcBef>
                <a:spcPct val="20000"/>
              </a:spcBef>
              <a:buClr>
                <a:schemeClr val="accent6"/>
              </a:buClr>
              <a:buFont typeface="+mj-ea"/>
              <a:buAutoNum type="circleNumDbPlain"/>
            </a:pPr>
            <a:r>
              <a:rPr lang="en-US" sz="1000" b="1"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4"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3"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03364"/>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8" name="Picture 17" descr="Firewall-Sym-Dk.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9" name="TextBox 18"/>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160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descr="Hacker-D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3" name="TextBox 22"/>
          <p:cNvSpPr txBox="1"/>
          <p:nvPr/>
        </p:nvSpPr>
        <p:spPr>
          <a:xfrm>
            <a:off x="3629848" y="3121884"/>
            <a:ext cx="170415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27" name="Picture 26"/>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28" name="Picture 27"/>
          <p:cNvPicPr>
            <a:picLocks noChangeAspect="1"/>
          </p:cNvPicPr>
          <p:nvPr/>
        </p:nvPicPr>
        <p:blipFill>
          <a:blip r:embed="rId17"/>
          <a:stretch>
            <a:fillRect/>
          </a:stretch>
        </p:blipFill>
        <p:spPr>
          <a:xfrm>
            <a:off x="7396792" y="4062940"/>
            <a:ext cx="505867" cy="503339"/>
          </a:xfrm>
          <a:prstGeom prst="rect">
            <a:avLst/>
          </a:prstGeom>
        </p:spPr>
      </p:pic>
      <p:pic>
        <p:nvPicPr>
          <p:cNvPr id="29" name="Picture 28"/>
          <p:cNvPicPr>
            <a:picLocks noChangeAspect="1"/>
          </p:cNvPicPr>
          <p:nvPr/>
        </p:nvPicPr>
        <p:blipFill>
          <a:blip r:embed="rId18"/>
          <a:stretch>
            <a:fillRect/>
          </a:stretch>
        </p:blipFill>
        <p:spPr>
          <a:xfrm>
            <a:off x="6703207" y="4104600"/>
            <a:ext cx="468167" cy="438533"/>
          </a:xfrm>
          <a:prstGeom prst="rect">
            <a:avLst/>
          </a:prstGeom>
        </p:spPr>
      </p:pic>
      <p:pic>
        <p:nvPicPr>
          <p:cNvPr id="31" name="Picture 30"/>
          <p:cNvPicPr>
            <a:picLocks noChangeAspect="1"/>
          </p:cNvPicPr>
          <p:nvPr/>
        </p:nvPicPr>
        <p:blipFill>
          <a:blip r:embed="rId19"/>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7" name="Picture 46"/>
            <p:cNvPicPr>
              <a:picLocks noChangeAspect="1"/>
            </p:cNvPicPr>
            <p:nvPr/>
          </p:nvPicPr>
          <p:blipFill>
            <a:blip r:embed="rId21"/>
            <a:stretch>
              <a:fillRect/>
            </a:stretch>
          </p:blipFill>
          <p:spPr>
            <a:xfrm flipH="1">
              <a:off x="5869115" y="4203821"/>
              <a:ext cx="417190" cy="445474"/>
            </a:xfrm>
            <a:prstGeom prst="rect">
              <a:avLst/>
            </a:prstGeom>
          </p:spPr>
        </p:pic>
      </p:grpSp>
      <p:sp>
        <p:nvSpPr>
          <p:cNvPr id="48" name="Rounded Rectangle 47"/>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9" name="Rounded Rectangle 4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50" name="Rounded Rectangle 49"/>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1" name="Rounded Rectangle 5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Yes</a:t>
            </a:r>
          </a:p>
        </p:txBody>
      </p:sp>
      <p:cxnSp>
        <p:nvCxnSpPr>
          <p:cNvPr id="52" name="Straight Connector 5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3" name="Picture 52" descr="NGFW_sym.png"/>
          <p:cNvPicPr>
            <a:picLocks noChangeAspect="1"/>
          </p:cNvPicPr>
          <p:nvPr/>
        </p:nvPicPr>
        <p:blipFill>
          <a:blip r:embed="rId22">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49839699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3"/>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Management </a:t>
            </a:r>
            <a:r>
              <a:rPr lang="en-US" sz="1000" b="1" dirty="0" smtClean="0"/>
              <a:t>Ports</a:t>
            </a:r>
            <a:endParaRPr lang="en-US" sz="1000" b="1" dirty="0"/>
          </a:p>
          <a:p>
            <a:pPr marL="343047" indent="-343047" defTabSz="914417">
              <a:spcBef>
                <a:spcPct val="20000"/>
              </a:spcBef>
              <a:buClr>
                <a:schemeClr val="accent6"/>
              </a:buClr>
              <a:buFont typeface="+mj-ea"/>
              <a:buAutoNum type="circleNumDbPlain"/>
            </a:pPr>
            <a:r>
              <a:rPr lang="en-US" sz="1000" b="1" dirty="0"/>
              <a:t>6 x 100GE CFP2 Slots</a:t>
            </a:r>
            <a:br>
              <a:rPr lang="en-US" sz="1000" b="1" dirty="0"/>
            </a:b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1"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7"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1254442"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pic>
        <p:nvPicPr>
          <p:cNvPr id="17" name="Picture 16" descr="Firewall-Sym-Dk.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8" name="TextBox 17"/>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320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95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480,000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68383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15 Gbps</a:t>
            </a: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31" name="Picture 3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2" name="Picture 31"/>
          <p:cNvPicPr>
            <a:picLocks noChangeAspect="1"/>
          </p:cNvPicPr>
          <p:nvPr/>
        </p:nvPicPr>
        <p:blipFill>
          <a:blip r:embed="rId17"/>
          <a:stretch>
            <a:fillRect/>
          </a:stretch>
        </p:blipFill>
        <p:spPr>
          <a:xfrm>
            <a:off x="7396792" y="4062940"/>
            <a:ext cx="505867" cy="503339"/>
          </a:xfrm>
          <a:prstGeom prst="rect">
            <a:avLst/>
          </a:prstGeom>
        </p:spPr>
      </p:pic>
      <p:pic>
        <p:nvPicPr>
          <p:cNvPr id="33" name="Picture 32"/>
          <p:cNvPicPr>
            <a:picLocks noChangeAspect="1"/>
          </p:cNvPicPr>
          <p:nvPr/>
        </p:nvPicPr>
        <p:blipFill>
          <a:blip r:embed="rId18"/>
          <a:stretch>
            <a:fillRect/>
          </a:stretch>
        </p:blipFill>
        <p:spPr>
          <a:xfrm>
            <a:off x="6703207" y="4104600"/>
            <a:ext cx="468167" cy="438533"/>
          </a:xfrm>
          <a:prstGeom prst="rect">
            <a:avLst/>
          </a:prstGeom>
        </p:spPr>
      </p:pic>
      <p:pic>
        <p:nvPicPr>
          <p:cNvPr id="34" name="Picture 33"/>
          <p:cNvPicPr>
            <a:picLocks noChangeAspect="1"/>
          </p:cNvPicPr>
          <p:nvPr/>
        </p:nvPicPr>
        <p:blipFill>
          <a:blip r:embed="rId19"/>
          <a:stretch>
            <a:fillRect/>
          </a:stretch>
        </p:blipFill>
        <p:spPr>
          <a:xfrm>
            <a:off x="8097409" y="4111844"/>
            <a:ext cx="613216" cy="427264"/>
          </a:xfrm>
          <a:prstGeom prst="rect">
            <a:avLst/>
          </a:prstGeom>
        </p:spPr>
      </p:pic>
      <p:grpSp>
        <p:nvGrpSpPr>
          <p:cNvPr id="35" name="Group 34"/>
          <p:cNvGrpSpPr/>
          <p:nvPr/>
        </p:nvGrpSpPr>
        <p:grpSpPr>
          <a:xfrm>
            <a:off x="5984936" y="4091311"/>
            <a:ext cx="482083" cy="459205"/>
            <a:chOff x="5818638" y="4203821"/>
            <a:chExt cx="467667" cy="445474"/>
          </a:xfrm>
        </p:grpSpPr>
        <p:pic>
          <p:nvPicPr>
            <p:cNvPr id="36" name="Picture 35"/>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21"/>
            <a:stretch>
              <a:fillRect/>
            </a:stretch>
          </p:blipFill>
          <p:spPr>
            <a:xfrm flipH="1">
              <a:off x="5869115" y="4203821"/>
              <a:ext cx="417190" cy="445474"/>
            </a:xfrm>
            <a:prstGeom prst="rect">
              <a:avLst/>
            </a:prstGeom>
          </p:spPr>
        </p:pic>
      </p:grpSp>
      <p:sp>
        <p:nvSpPr>
          <p:cNvPr id="38" name="Rounded Rectangle 37"/>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39" name="Rounded Rectangle 38"/>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0" name="Rounded Rectangle 39"/>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1" name="Rounded Rectangle 40"/>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2" name="Straight Connector 41"/>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NGFW_sym.png"/>
          <p:cNvPicPr>
            <a:picLocks noChangeAspect="1"/>
          </p:cNvPicPr>
          <p:nvPr/>
        </p:nvPicPr>
        <p:blipFill>
          <a:blip r:embed="rId22">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84372339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 x GE RJ45 Management </a:t>
            </a:r>
            <a:r>
              <a:rPr lang="en-US" sz="1000" b="1" dirty="0" smtClean="0"/>
              <a:t>Ports</a:t>
            </a:r>
            <a:endParaRPr lang="en-US" sz="1000" b="1" dirty="0"/>
          </a:p>
          <a:p>
            <a:pPr marL="343047" indent="-343047" defTabSz="914417">
              <a:spcBef>
                <a:spcPct val="20000"/>
              </a:spcBef>
              <a:buClr>
                <a:schemeClr val="accent6"/>
              </a:buClr>
              <a:buFont typeface="+mj-ea"/>
              <a:buAutoNum type="circleNumDbPlain"/>
            </a:pPr>
            <a:r>
              <a:rPr lang="en-US" sz="1000" b="1" dirty="0" smtClean="0"/>
              <a:t>4 </a:t>
            </a:r>
            <a:r>
              <a:rPr lang="en-US" sz="1000" b="1" dirty="0"/>
              <a:t>x 100GE CFP2 </a:t>
            </a:r>
            <a:r>
              <a:rPr lang="en-US" sz="1000" b="1" dirty="0" smtClean="0"/>
              <a:t>Slots</a:t>
            </a:r>
          </a:p>
          <a:p>
            <a:pPr marL="343047" indent="-343047" defTabSz="914417">
              <a:spcBef>
                <a:spcPct val="20000"/>
              </a:spcBef>
              <a:buClr>
                <a:schemeClr val="accent6"/>
              </a:buClr>
              <a:buFont typeface="+mj-ea"/>
              <a:buAutoNum type="circleNumDbPlain"/>
            </a:pPr>
            <a:r>
              <a:rPr lang="en-US" sz="1000" b="1" dirty="0" smtClean="0"/>
              <a:t>10x 10GE SFP+ Slots</a:t>
            </a:r>
          </a:p>
          <a:p>
            <a:pPr marL="343047" indent="-343047" defTabSz="914417">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8780" y="2297696"/>
            <a:ext cx="371569" cy="547200"/>
          </a:xfrm>
          <a:prstGeom prst="rect">
            <a:avLst/>
          </a:prstGeom>
        </p:spPr>
      </p:pic>
      <p:pic>
        <p:nvPicPr>
          <p:cNvPr id="14" name="Picture 13"/>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04875" y="2296499"/>
            <a:ext cx="372259" cy="547200"/>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02955" y="2304729"/>
            <a:ext cx="349200" cy="601620"/>
          </a:xfrm>
          <a:prstGeom prst="rect">
            <a:avLst/>
          </a:prstGeom>
        </p:spPr>
      </p:pic>
      <p:pic>
        <p:nvPicPr>
          <p:cNvPr id="20" name="Picture 19" descr="FortiASIC-NP6.png"/>
          <p:cNvPicPr>
            <a:picLocks noChangeAspect="1"/>
          </p:cNvPicPr>
          <p:nvPr/>
        </p:nvPicPr>
        <p:blipFill>
          <a:blip r:embed="rId9">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77134"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1254442"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4323650"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18" name="Picture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932616" y="2296499"/>
            <a:ext cx="372259" cy="547200"/>
          </a:xfrm>
          <a:prstGeom prst="rect">
            <a:avLst/>
          </a:prstGeom>
        </p:spPr>
      </p:pic>
      <p:pic>
        <p:nvPicPr>
          <p:cNvPr id="24" name="Picture 23"/>
          <p:cNvPicPr>
            <a:picLocks noChangeAspect="1"/>
          </p:cNvPicPr>
          <p:nvPr/>
        </p:nvPicPr>
        <p:blipFill>
          <a:blip r:embed="rId13"/>
          <a:stretch>
            <a:fillRect/>
          </a:stretch>
        </p:blipFill>
        <p:spPr>
          <a:xfrm>
            <a:off x="2891880" y="100572"/>
            <a:ext cx="533400" cy="533400"/>
          </a:xfrm>
          <a:prstGeom prst="rect">
            <a:avLst/>
          </a:prstGeom>
        </p:spPr>
      </p:pic>
      <p:pic>
        <p:nvPicPr>
          <p:cNvPr id="25" name="Picture 24" descr="Firewall-Sym-Dk.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6" name="TextBox 25"/>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400,000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7" name="Straight Connector 2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descr="Hacker-Dk.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0" name="TextBox 29"/>
          <p:cNvSpPr txBox="1"/>
          <p:nvPr/>
        </p:nvSpPr>
        <p:spPr>
          <a:xfrm>
            <a:off x="3629848" y="3121884"/>
            <a:ext cx="1714311" cy="1661993"/>
          </a:xfrm>
          <a:prstGeom prst="rect">
            <a:avLst/>
          </a:prstGeom>
          <a:noFill/>
        </p:spPr>
        <p:txBody>
          <a:bodyPr wrap="square" rtlCol="0">
            <a:spAutoFit/>
          </a:bodyPr>
          <a:lstStyle/>
          <a:p>
            <a:r>
              <a:rPr lang="en-US" sz="1800" b="1" dirty="0" smtClean="0">
                <a:solidFill>
                  <a:srgbClr val="000000"/>
                </a:solidFill>
              </a:rPr>
              <a:t>30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TBA</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TBA</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31" name="Straight Connector 3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6274748" y="3146247"/>
            <a:ext cx="2862753" cy="615553"/>
          </a:xfrm>
          <a:prstGeom prst="rect">
            <a:avLst/>
          </a:prstGeom>
          <a:noFill/>
        </p:spPr>
        <p:txBody>
          <a:bodyPr wrap="square" rtlCol="0">
            <a:spAutoFit/>
          </a:bodyPr>
          <a:lstStyle/>
          <a:p>
            <a:r>
              <a:rPr lang="en-US" sz="1200" b="1" dirty="0" smtClean="0"/>
              <a:t>Large Enterprise / Data Center / Service Provider</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 /CCFW</a:t>
            </a:r>
            <a:endParaRPr lang="en-US" sz="1000" dirty="0">
              <a:solidFill>
                <a:schemeClr val="bg1">
                  <a:lumMod val="50000"/>
                </a:schemeClr>
              </a:solidFill>
            </a:endParaRPr>
          </a:p>
        </p:txBody>
      </p:sp>
      <p:pic>
        <p:nvPicPr>
          <p:cNvPr id="34" name="Picture 33"/>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5" name="Picture 34"/>
          <p:cNvPicPr>
            <a:picLocks noChangeAspect="1"/>
          </p:cNvPicPr>
          <p:nvPr/>
        </p:nvPicPr>
        <p:blipFill>
          <a:blip r:embed="rId18"/>
          <a:stretch>
            <a:fillRect/>
          </a:stretch>
        </p:blipFill>
        <p:spPr>
          <a:xfrm>
            <a:off x="7396792" y="4062940"/>
            <a:ext cx="505867" cy="503339"/>
          </a:xfrm>
          <a:prstGeom prst="rect">
            <a:avLst/>
          </a:prstGeom>
        </p:spPr>
      </p:pic>
      <p:pic>
        <p:nvPicPr>
          <p:cNvPr id="36" name="Picture 35"/>
          <p:cNvPicPr>
            <a:picLocks noChangeAspect="1"/>
          </p:cNvPicPr>
          <p:nvPr/>
        </p:nvPicPr>
        <p:blipFill>
          <a:blip r:embed="rId19"/>
          <a:stretch>
            <a:fillRect/>
          </a:stretch>
        </p:blipFill>
        <p:spPr>
          <a:xfrm>
            <a:off x="6703207" y="4104600"/>
            <a:ext cx="468167" cy="438533"/>
          </a:xfrm>
          <a:prstGeom prst="rect">
            <a:avLst/>
          </a:prstGeom>
        </p:spPr>
      </p:pic>
      <p:pic>
        <p:nvPicPr>
          <p:cNvPr id="37" name="Picture 36"/>
          <p:cNvPicPr>
            <a:picLocks noChangeAspect="1"/>
          </p:cNvPicPr>
          <p:nvPr/>
        </p:nvPicPr>
        <p:blipFill>
          <a:blip r:embed="rId20"/>
          <a:stretch>
            <a:fillRect/>
          </a:stretch>
        </p:blipFill>
        <p:spPr>
          <a:xfrm>
            <a:off x="8097409" y="4111844"/>
            <a:ext cx="613216" cy="427264"/>
          </a:xfrm>
          <a:prstGeom prst="rect">
            <a:avLst/>
          </a:prstGeom>
        </p:spPr>
      </p:pic>
      <p:grpSp>
        <p:nvGrpSpPr>
          <p:cNvPr id="38" name="Group 37"/>
          <p:cNvGrpSpPr/>
          <p:nvPr/>
        </p:nvGrpSpPr>
        <p:grpSpPr>
          <a:xfrm>
            <a:off x="5984936" y="4091311"/>
            <a:ext cx="482083" cy="459205"/>
            <a:chOff x="5818638" y="4203821"/>
            <a:chExt cx="467667" cy="445474"/>
          </a:xfrm>
        </p:grpSpPr>
        <p:pic>
          <p:nvPicPr>
            <p:cNvPr id="39" name="Picture 38"/>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22"/>
            <a:stretch>
              <a:fillRect/>
            </a:stretch>
          </p:blipFill>
          <p:spPr>
            <a:xfrm flipH="1">
              <a:off x="5869115" y="4203821"/>
              <a:ext cx="417190" cy="445474"/>
            </a:xfrm>
            <a:prstGeom prst="rect">
              <a:avLst/>
            </a:prstGeom>
          </p:spPr>
        </p:pic>
      </p:grpSp>
      <p:sp>
        <p:nvSpPr>
          <p:cNvPr id="41" name="Rounded Rectangle 40"/>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42" name="Rounded Rectangle 41"/>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43" name="Rounded Rectangle 42"/>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4" name="Rounded Rectangle 43"/>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5" name="Straight Connector 44"/>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descr="NGFW_sym.png"/>
          <p:cNvPicPr>
            <a:picLocks noChangeAspect="1"/>
          </p:cNvPicPr>
          <p:nvPr/>
        </p:nvPicPr>
        <p:blipFill>
          <a:blip r:embed="rId23">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8414946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3" y="1729888"/>
            <a:ext cx="4892367" cy="1797890"/>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smtClean="0">
                <a:latin typeface="Arial"/>
                <a:cs typeface="Arial"/>
              </a:rPr>
              <a:t>Chassis-</a:t>
            </a:r>
            <a:r>
              <a:rPr lang="en-US" sz="1400" b="1" dirty="0">
                <a:latin typeface="Arial"/>
                <a:cs typeface="Arial"/>
              </a:rPr>
              <a:t>based </a:t>
            </a:r>
            <a:r>
              <a:rPr lang="en-US" sz="1400" b="1" dirty="0" smtClean="0">
                <a:latin typeface="Arial"/>
                <a:cs typeface="Arial"/>
              </a:rPr>
              <a:t>platforms </a:t>
            </a:r>
            <a:r>
              <a:rPr lang="en-US" sz="1400" b="1" dirty="0">
                <a:latin typeface="Arial"/>
                <a:cs typeface="Arial"/>
              </a:rPr>
              <a:t>offer maximum performance, reliability, and scalability for </a:t>
            </a:r>
            <a:r>
              <a:rPr lang="en-US" sz="1400" b="1" dirty="0" smtClean="0">
                <a:latin typeface="Arial"/>
                <a:cs typeface="Arial"/>
              </a:rPr>
              <a:t>high</a:t>
            </a:r>
            <a:r>
              <a:rPr lang="en-US" sz="1400" b="1" dirty="0">
                <a:latin typeface="Arial"/>
                <a:cs typeface="Arial"/>
              </a:rPr>
              <a:t>-speed service provider, large enterprise or telecommunications carrier networks</a:t>
            </a:r>
            <a:r>
              <a:rPr lang="en-US" sz="1400" b="1" dirty="0" smtClean="0">
                <a:latin typeface="Arial"/>
                <a:cs typeface="Arial"/>
              </a:rPr>
              <a:t>.</a:t>
            </a:r>
          </a:p>
          <a:p>
            <a:pPr>
              <a:lnSpc>
                <a:spcPct val="90000"/>
              </a:lnSpc>
              <a:buClr>
                <a:schemeClr val="accent6"/>
              </a:buClr>
              <a:buFont typeface="Wingdings" charset="2"/>
              <a:buChar char="§"/>
            </a:pPr>
            <a:r>
              <a:rPr lang="en-US" sz="1400" b="1" dirty="0" smtClean="0">
                <a:latin typeface="Arial"/>
                <a:cs typeface="Arial"/>
              </a:rPr>
              <a:t>Flexibility enables protection of complex</a:t>
            </a:r>
            <a:r>
              <a:rPr lang="en-US" sz="1400" b="1" dirty="0">
                <a:latin typeface="Arial"/>
                <a:cs typeface="Arial"/>
              </a:rPr>
              <a:t>, multi-tenant cloud-based security-as-a-service and infrastructure-as-a-service environments. </a:t>
            </a:r>
            <a:endParaRPr lang="en-US" sz="1400" b="1" dirty="0" smtClean="0">
              <a:latin typeface="Arial"/>
              <a:ea typeface="ＭＳ Ｐゴシック" pitchFamily="34" charset="-128"/>
              <a:cs typeface="Arial"/>
            </a:endParaRPr>
          </a:p>
        </p:txBody>
      </p:sp>
      <p:sp>
        <p:nvSpPr>
          <p:cNvPr id="19" name="Rectangle 18"/>
          <p:cNvSpPr/>
          <p:nvPr/>
        </p:nvSpPr>
        <p:spPr>
          <a:xfrm>
            <a:off x="552498" y="3986576"/>
            <a:ext cx="2590800"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FG-5144C with 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sp>
        <p:nvSpPr>
          <p:cNvPr id="13" name="Rectangle 1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0"/>
          <a:ext cx="4892368" cy="1379720"/>
        </p:xfrm>
        <a:graphic>
          <a:graphicData uri="http://schemas.openxmlformats.org/drawingml/2006/table">
            <a:tbl>
              <a:tblPr firstRow="1" bandRow="1">
                <a:tableStyleId>{2D5ABB26-0587-4C30-8999-92F81FD0307C}</a:tableStyleId>
              </a:tblPr>
              <a:tblGrid>
                <a:gridCol w="558461"/>
                <a:gridCol w="433390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xmlns:p14="http://schemas.microsoft.com/office/powerpoint/2010/mai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5" tIns="45700" rIns="91425" bIns="45700" anchor="ctr" anchorCtr="0">
            <a:noAutofit/>
          </a:bodyPr>
          <a:lstStyle/>
          <a:p>
            <a:pPr marL="0" marR="0" lvl="0" indent="0" algn="l" rtl="0">
              <a:lnSpc>
                <a:spcPct val="94000"/>
              </a:lnSpc>
              <a:spcBef>
                <a:spcPts val="0"/>
              </a:spcBef>
              <a:buClr>
                <a:schemeClr val="dk1"/>
              </a:buClr>
              <a:buSzPct val="25000"/>
              <a:buFont typeface="Arial"/>
              <a:buNone/>
            </a:pPr>
            <a:r>
              <a:rPr lang="en" sz="2400" b="0" i="0" u="none" strike="noStrike" cap="none" baseline="0">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3" y="1046119"/>
            <a:ext cx="1239748" cy="756324"/>
          </a:xfrm>
          <a:prstGeom prst="rect">
            <a:avLst/>
          </a:prstGeom>
          <a:noFill/>
          <a:ln>
            <a:noFill/>
          </a:ln>
        </p:spPr>
      </p:pic>
      <p:sp>
        <p:nvSpPr>
          <p:cNvPr id="136" name="Shape 87"/>
          <p:cNvSpPr/>
          <p:nvPr/>
        </p:nvSpPr>
        <p:spPr>
          <a:xfrm>
            <a:off x="4419444" y="3449089"/>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sp>
        <p:nvSpPr>
          <p:cNvPr id="137" name="Shape 88"/>
          <p:cNvSpPr/>
          <p:nvPr/>
        </p:nvSpPr>
        <p:spPr>
          <a:xfrm>
            <a:off x="277589" y="1089811"/>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0" y="1292491"/>
            <a:ext cx="1475923" cy="974667"/>
          </a:xfrm>
          <a:prstGeom prst="rect">
            <a:avLst/>
          </a:prstGeom>
          <a:noFill/>
          <a:ln>
            <a:noFill/>
          </a:ln>
        </p:spPr>
      </p:pic>
      <p:cxnSp>
        <p:nvCxnSpPr>
          <p:cNvPr id="139" name="Shape 90"/>
          <p:cNvCxnSpPr/>
          <p:nvPr/>
        </p:nvCxnSpPr>
        <p:spPr>
          <a:xfrm>
            <a:off x="4576042" y="2749549"/>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0"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0"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89" y="1919907"/>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3"/>
            <a:ext cx="2116864" cy="204310"/>
          </a:xfrm>
          <a:prstGeom prst="roundRect">
            <a:avLst>
              <a:gd name="adj" fmla="val 16667"/>
            </a:avLst>
          </a:prstGeom>
          <a:solidFill>
            <a:srgbClr val="69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5"/>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5" y="1869741"/>
            <a:ext cx="2165431" cy="61555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Carrier Class Firewall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(CCFW)</a:t>
            </a:r>
          </a:p>
          <a:p>
            <a:pPr marL="0" marR="0" lvl="0" indent="0" algn="ctr" rtl="0">
              <a:spcBef>
                <a:spcPts val="0"/>
              </a:spcBef>
              <a:buNone/>
            </a:pPr>
            <a:endParaRPr sz="1400" b="1" i="0" u="none" strike="noStrike" cap="none" baseline="0">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8" y="2204588"/>
            <a:ext cx="1453396" cy="886885"/>
          </a:xfrm>
          <a:prstGeom prst="rect">
            <a:avLst/>
          </a:prstGeom>
          <a:noFill/>
          <a:ln>
            <a:noFill/>
          </a:ln>
        </p:spPr>
      </p:pic>
      <p:sp>
        <p:nvSpPr>
          <p:cNvPr id="149" name="Shape 100"/>
          <p:cNvSpPr/>
          <p:nvPr/>
        </p:nvSpPr>
        <p:spPr>
          <a:xfrm>
            <a:off x="6503078" y="4240251"/>
            <a:ext cx="2219394"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Distributed Enterprise</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&amp; Small Business</a:t>
            </a:r>
          </a:p>
        </p:txBody>
      </p:sp>
      <p:sp>
        <p:nvSpPr>
          <p:cNvPr id="150" name="Shape 101"/>
          <p:cNvSpPr/>
          <p:nvPr/>
        </p:nvSpPr>
        <p:spPr>
          <a:xfrm>
            <a:off x="7686202" y="2717416"/>
            <a:ext cx="1236449"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0" y="1249796"/>
            <a:ext cx="662185" cy="55399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Cloud </a:t>
            </a:r>
          </a:p>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(CFW)</a:t>
            </a:r>
          </a:p>
        </p:txBody>
      </p:sp>
      <p:sp>
        <p:nvSpPr>
          <p:cNvPr id="153" name="Shape 104"/>
          <p:cNvSpPr txBox="1"/>
          <p:nvPr/>
        </p:nvSpPr>
        <p:spPr>
          <a:xfrm>
            <a:off x="6455008" y="3025266"/>
            <a:ext cx="1331627" cy="24622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0"/>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Internal</a:t>
            </a:r>
          </a:p>
          <a:p>
            <a:pPr marL="0" marR="0" lvl="0" indent="0" rtl="0">
              <a:spcBef>
                <a:spcPts val="0"/>
              </a:spcBef>
              <a:buSzPct val="25000"/>
              <a:buNone/>
            </a:pPr>
            <a:r>
              <a:rPr lang="en" sz="1000" b="1">
                <a:solidFill>
                  <a:srgbClr val="36424A"/>
                </a:solidFill>
              </a:rPr>
              <a:t>Segmentation</a:t>
            </a:r>
          </a:p>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rtl="0">
              <a:spcBef>
                <a:spcPts val="0"/>
              </a:spcBef>
              <a:buSzPct val="25000"/>
              <a:buNone/>
            </a:pPr>
            <a:r>
              <a:rPr lang="en" sz="1000" b="0" i="0" u="none" strike="noStrike" cap="none" baseline="0">
                <a:solidFill>
                  <a:srgbClr val="36424A"/>
                </a:solidFill>
                <a:latin typeface="Arial"/>
                <a:ea typeface="Arial"/>
                <a:cs typeface="Arial"/>
                <a:sym typeface="Arial"/>
              </a:rPr>
              <a:t>(I</a:t>
            </a:r>
            <a:r>
              <a:rPr lang="en" sz="1000">
                <a:solidFill>
                  <a:srgbClr val="36424A"/>
                </a:solidFill>
              </a:rPr>
              <a:t>S</a:t>
            </a:r>
            <a:r>
              <a:rPr lang="en" sz="1000" b="0" i="0" u="none" strike="noStrike" cap="none" baseline="0">
                <a:solidFill>
                  <a:srgbClr val="36424A"/>
                </a:solidFill>
                <a:latin typeface="Arial"/>
                <a:ea typeface="Arial"/>
                <a:cs typeface="Arial"/>
                <a:sym typeface="Arial"/>
              </a:rPr>
              <a:t>FW)</a:t>
            </a:r>
          </a:p>
        </p:txBody>
      </p:sp>
      <p:sp>
        <p:nvSpPr>
          <p:cNvPr id="157" name="Shape 108"/>
          <p:cNvSpPr/>
          <p:nvPr/>
        </p:nvSpPr>
        <p:spPr>
          <a:xfrm>
            <a:off x="7106121" y="1528441"/>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0" y="1524475"/>
            <a:ext cx="656704" cy="831272"/>
          </a:xfrm>
          <a:prstGeom prst="rect">
            <a:avLst/>
          </a:prstGeom>
          <a:noFill/>
          <a:ln>
            <a:noFill/>
          </a:ln>
        </p:spPr>
      </p:pic>
      <p:sp>
        <p:nvSpPr>
          <p:cNvPr id="159" name="Shape 110"/>
          <p:cNvSpPr txBox="1"/>
          <p:nvPr/>
        </p:nvSpPr>
        <p:spPr>
          <a:xfrm rot="16200000">
            <a:off x="-283213" y="3512666"/>
            <a:ext cx="843425" cy="27699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0" i="0" u="none" strike="noStrike" cap="none" baseline="0">
                <a:solidFill>
                  <a:srgbClr val="7F7F7F"/>
                </a:solidFill>
                <a:latin typeface="Arial"/>
                <a:ea typeface="Arial"/>
                <a:cs typeface="Arial"/>
                <a:sym typeface="Arial"/>
              </a:rPr>
              <a:t>Boundary</a:t>
            </a:r>
          </a:p>
        </p:txBody>
      </p:sp>
      <p:grpSp>
        <p:nvGrpSpPr>
          <p:cNvPr id="160" name="Shape 111"/>
          <p:cNvGrpSpPr/>
          <p:nvPr/>
        </p:nvGrpSpPr>
        <p:grpSpPr>
          <a:xfrm>
            <a:off x="6904163" y="3602613"/>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1</a:t>
              </a:r>
            </a:p>
          </p:txBody>
        </p:sp>
      </p:grpSp>
      <p:sp>
        <p:nvSpPr>
          <p:cNvPr id="163" name="Shape 114"/>
          <p:cNvSpPr/>
          <p:nvPr/>
        </p:nvSpPr>
        <p:spPr>
          <a:xfrm>
            <a:off x="509612" y="2549885"/>
            <a:ext cx="2116800" cy="204299"/>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7"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1"/>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6"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1"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09" y="4123507"/>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2" y="3186342"/>
            <a:ext cx="470708" cy="473825"/>
          </a:xfrm>
          <a:prstGeom prst="rect">
            <a:avLst/>
          </a:prstGeom>
          <a:noFill/>
          <a:ln>
            <a:noFill/>
          </a:ln>
        </p:spPr>
      </p:pic>
      <p:grpSp>
        <p:nvGrpSpPr>
          <p:cNvPr id="170" name="Shape 121"/>
          <p:cNvGrpSpPr/>
          <p:nvPr/>
        </p:nvGrpSpPr>
        <p:grpSpPr>
          <a:xfrm>
            <a:off x="4484240"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grpSp>
      <p:sp>
        <p:nvSpPr>
          <p:cNvPr id="232" name="Shape 183"/>
          <p:cNvSpPr txBox="1"/>
          <p:nvPr/>
        </p:nvSpPr>
        <p:spPr>
          <a:xfrm>
            <a:off x="3032075" y="3186775"/>
            <a:ext cx="1453499" cy="77399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Next Gen Firewall</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 Advanced</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Threat Protection / N</a:t>
            </a:r>
            <a:r>
              <a:rPr lang="en" sz="1000" b="1">
                <a:solidFill>
                  <a:schemeClr val="dk1"/>
                </a:solidFill>
              </a:rPr>
              <a:t>ext </a:t>
            </a:r>
            <a:r>
              <a:rPr lang="en" sz="1000" b="1" i="0" u="none" strike="noStrike" cap="none" baseline="0">
                <a:solidFill>
                  <a:schemeClr val="dk1"/>
                </a:solidFill>
                <a:latin typeface="Arial"/>
                <a:ea typeface="Arial"/>
                <a:cs typeface="Arial"/>
                <a:sym typeface="Arial"/>
              </a:rPr>
              <a:t>Gen IPS</a:t>
            </a:r>
          </a:p>
          <a:p>
            <a:pPr marL="0" marR="0" lvl="0" indent="0" algn="ctr" rtl="0">
              <a:spcBef>
                <a:spcPts val="0"/>
              </a:spcBef>
              <a:buSzPct val="25000"/>
              <a:buNone/>
            </a:pPr>
            <a:r>
              <a:rPr lang="en" sz="1000" b="0" i="0" u="none" strike="noStrike" cap="none" baseline="0">
                <a:solidFill>
                  <a:schemeClr val="dk1"/>
                </a:solidFill>
                <a:latin typeface="Arial"/>
                <a:ea typeface="Arial"/>
                <a:cs typeface="Arial"/>
                <a:sym typeface="Arial"/>
              </a:rPr>
              <a:t>(NGFW + ATP) / NGIPS</a:t>
            </a:r>
          </a:p>
        </p:txBody>
      </p:sp>
      <p:sp>
        <p:nvSpPr>
          <p:cNvPr id="233" name="Shape 184"/>
          <p:cNvSpPr txBox="1"/>
          <p:nvPr/>
        </p:nvSpPr>
        <p:spPr>
          <a:xfrm>
            <a:off x="7085379" y="3482487"/>
            <a:ext cx="1674640" cy="55399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Connected Unified Threat Management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(Connected) UTM </a:t>
            </a: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7"/>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09" y="2717552"/>
            <a:ext cx="885300" cy="692100"/>
          </a:xfrm>
          <a:prstGeom prst="rect">
            <a:avLst/>
          </a:prstGeom>
          <a:noFill/>
          <a:ln>
            <a:noFill/>
          </a:ln>
        </p:spPr>
      </p:pic>
      <p:sp>
        <p:nvSpPr>
          <p:cNvPr id="236" name="Shape 187"/>
          <p:cNvSpPr/>
          <p:nvPr/>
        </p:nvSpPr>
        <p:spPr>
          <a:xfrm>
            <a:off x="3896823" y="1019633"/>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2</a:t>
              </a:r>
            </a:p>
          </p:txBody>
        </p:sp>
      </p:grpSp>
      <p:grpSp>
        <p:nvGrpSpPr>
          <p:cNvPr id="240" name="Shape 192"/>
          <p:cNvGrpSpPr/>
          <p:nvPr/>
        </p:nvGrpSpPr>
        <p:grpSpPr>
          <a:xfrm>
            <a:off x="221887" y="2894326"/>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3</a:t>
              </a:r>
            </a:p>
          </p:txBody>
        </p:sp>
      </p:grpSp>
      <p:grpSp>
        <p:nvGrpSpPr>
          <p:cNvPr id="243" name="Shape 195"/>
          <p:cNvGrpSpPr/>
          <p:nvPr/>
        </p:nvGrpSpPr>
        <p:grpSpPr>
          <a:xfrm>
            <a:off x="3956983" y="1354451"/>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6</a:t>
              </a:r>
            </a:p>
          </p:txBody>
        </p:sp>
      </p:grpSp>
      <p:grpSp>
        <p:nvGrpSpPr>
          <p:cNvPr id="246" name="Shape 198"/>
          <p:cNvGrpSpPr/>
          <p:nvPr/>
        </p:nvGrpSpPr>
        <p:grpSpPr>
          <a:xfrm>
            <a:off x="6904163" y="1858763"/>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7</a:t>
              </a:r>
            </a:p>
          </p:txBody>
        </p:sp>
      </p:grpSp>
      <p:sp>
        <p:nvSpPr>
          <p:cNvPr id="249" name="Shape 201"/>
          <p:cNvSpPr/>
          <p:nvPr/>
        </p:nvSpPr>
        <p:spPr>
          <a:xfrm>
            <a:off x="1764883" y="4195235"/>
            <a:ext cx="1913885"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Enterprise Campus </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Or Branch Office</a:t>
            </a:r>
          </a:p>
        </p:txBody>
      </p:sp>
      <p:sp>
        <p:nvSpPr>
          <p:cNvPr id="250" name="Shape 202"/>
          <p:cNvSpPr txBox="1"/>
          <p:nvPr/>
        </p:nvSpPr>
        <p:spPr>
          <a:xfrm>
            <a:off x="3756557" y="2490650"/>
            <a:ext cx="1236260" cy="461664"/>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Core Network</a:t>
            </a:r>
          </a:p>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Internet / WAN</a:t>
            </a:r>
          </a:p>
        </p:txBody>
      </p:sp>
      <p:sp>
        <p:nvSpPr>
          <p:cNvPr id="251" name="Shape 203"/>
          <p:cNvSpPr txBox="1"/>
          <p:nvPr/>
        </p:nvSpPr>
        <p:spPr>
          <a:xfrm>
            <a:off x="522914" y="1830664"/>
            <a:ext cx="1988942" cy="553997"/>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Data Center 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(DCFW)</a:t>
            </a:r>
          </a:p>
          <a:p>
            <a:pPr marL="0" marR="0" lvl="0" indent="0" algn="l" rtl="0">
              <a:spcBef>
                <a:spcPts val="0"/>
              </a:spcBef>
              <a:buNone/>
            </a:pPr>
            <a:endParaRPr sz="1000" b="0" i="0" u="none" strike="noStrike" cap="none" baseline="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4</a:t>
              </a:r>
            </a:p>
          </p:txBody>
        </p:sp>
      </p:grpSp>
      <p:sp>
        <p:nvSpPr>
          <p:cNvPr id="255" name="Shape 207"/>
          <p:cNvSpPr txBox="1"/>
          <p:nvPr/>
        </p:nvSpPr>
        <p:spPr>
          <a:xfrm>
            <a:off x="1261483" y="1333704"/>
            <a:ext cx="1250372" cy="400109"/>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Virtual Machine Firewall</a:t>
            </a:r>
          </a:p>
        </p:txBody>
      </p:sp>
      <p:grpSp>
        <p:nvGrpSpPr>
          <p:cNvPr id="256" name="Shape 208"/>
          <p:cNvGrpSpPr/>
          <p:nvPr/>
        </p:nvGrpSpPr>
        <p:grpSpPr>
          <a:xfrm>
            <a:off x="987758" y="1342135"/>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5</a:t>
              </a:r>
            </a:p>
          </p:txBody>
        </p:sp>
      </p:grpSp>
      <p:grpSp>
        <p:nvGrpSpPr>
          <p:cNvPr id="259" name="Shape 211"/>
          <p:cNvGrpSpPr/>
          <p:nvPr/>
        </p:nvGrpSpPr>
        <p:grpSpPr>
          <a:xfrm>
            <a:off x="486977" y="1177844"/>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8" y="1684416"/>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8" y="1369965"/>
            <a:ext cx="360099" cy="477008"/>
          </a:xfrm>
          <a:prstGeom prst="rect">
            <a:avLst/>
          </a:prstGeom>
          <a:noFill/>
          <a:ln>
            <a:noFill/>
          </a:ln>
        </p:spPr>
      </p:pic>
    </p:spTree>
    <p:extLst>
      <p:ext uri="{BB962C8B-B14F-4D97-AF65-F5344CB8AC3E}">
        <p14:creationId xmlns:p14="http://schemas.microsoft.com/office/powerpoint/2010/main" val="1926148054"/>
      </p:ext>
    </p:extLst>
  </p:cSld>
  <p:clrMapOvr>
    <a:masterClrMapping/>
  </p:clrMapOvr>
  <p:transition xmlns:p14="http://schemas.microsoft.com/office/powerpoint/2010/mai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08"/>
            <a:ext cx="3421743" cy="1169551"/>
          </a:xfrm>
          <a:prstGeom prst="rect">
            <a:avLst/>
          </a:prstGeom>
          <a:noFill/>
        </p:spPr>
        <p:txBody>
          <a:bodyPr wrap="square">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3007898" y="4374300"/>
            <a:ext cx="5731187" cy="230832"/>
          </a:xfrm>
          <a:prstGeom prst="rect">
            <a:avLst/>
          </a:prstGeom>
          <a:noFill/>
        </p:spPr>
        <p:txBody>
          <a:bodyPr wrap="square"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0"/>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0" y="2620134"/>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5"/>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0"/>
            <a:ext cx="1123950" cy="1026319"/>
          </a:xfrm>
          <a:prstGeom prst="rect">
            <a:avLst/>
          </a:prstGeom>
          <a:noFill/>
          <a:ln w="9525">
            <a:noFill/>
            <a:miter lim="800000"/>
            <a:headEnd/>
            <a:tailEnd/>
          </a:ln>
        </p:spPr>
      </p:pic>
      <p:sp>
        <p:nvSpPr>
          <p:cNvPr id="36" name="TextBox 35"/>
          <p:cNvSpPr txBox="1"/>
          <p:nvPr/>
        </p:nvSpPr>
        <p:spPr>
          <a:xfrm rot="5400000">
            <a:off x="5363013" y="2232690"/>
            <a:ext cx="697627" cy="707886"/>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3"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2" y="1230710"/>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6" y="1616075"/>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0" y="1871663"/>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3"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079898"/>
            <a:ext cx="2498250" cy="2246769"/>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3"/>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7"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09"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3"/>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2457450"/>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337185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4"/>
            <a:ext cx="685800" cy="246221"/>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55270823"/>
              </p:ext>
            </p:extLst>
          </p:nvPr>
        </p:nvGraphicFramePr>
        <p:xfrm>
          <a:off x="252001" y="1080000"/>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808361898"/>
      </p:ext>
    </p:extLst>
  </p:cSld>
  <p:clrMapOvr>
    <a:masterClrMapping/>
  </p:clrMapOvr>
  <p:transition xmlns:p14="http://schemas.microsoft.com/office/powerpoint/2010/mai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b="1" dirty="0"/>
              <a:t>2x 40GE slots</a:t>
            </a:r>
          </a:p>
          <a:p>
            <a:pPr marL="343047" indent="-343047" defTabSz="914417">
              <a:spcBef>
                <a:spcPct val="20000"/>
              </a:spcBef>
              <a:buClr>
                <a:schemeClr val="accent6"/>
              </a:buClr>
              <a:buFont typeface="+mj-ea"/>
              <a:buAutoNum type="circleNumDbPlain"/>
            </a:pPr>
            <a:r>
              <a:rPr lang="en-US" sz="1000" b="1" dirty="0"/>
              <a:t>2x 10GE slots</a:t>
            </a:r>
          </a:p>
          <a:p>
            <a:pPr marL="343047" indent="-343047" defTabSz="914417">
              <a:spcBef>
                <a:spcPct val="20000"/>
              </a:spcBef>
              <a:buClr>
                <a:schemeClr val="accent6"/>
              </a:buClr>
              <a:buFont typeface="+mj-ea"/>
              <a:buAutoNum type="circleNumDbPlain"/>
            </a:pPr>
            <a:r>
              <a:rPr lang="en-US" sz="1000" b="1" dirty="0"/>
              <a:t>2x GE RJ45 MGMT ports</a:t>
            </a:r>
          </a:p>
          <a:p>
            <a:pPr marL="343047" indent="-343047" defTabSz="914417">
              <a:spcBef>
                <a:spcPct val="20000"/>
              </a:spcBef>
              <a:buClr>
                <a:schemeClr val="accent6"/>
              </a:buClr>
              <a:buFont typeface="+mj-ea"/>
              <a:buAutoNum type="circleNumDbPlain"/>
            </a:pPr>
            <a:r>
              <a:rPr lang="en-US" sz="1000" b="1"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pic>
        <p:nvPicPr>
          <p:cNvPr id="13" name="Picture 12" descr="Firewall-Sym-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15" name="TextBox 14"/>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23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565,000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8" name="Picture 17" descr="Hacker-Dk.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19" name="TextBox 18"/>
          <p:cNvSpPr txBox="1"/>
          <p:nvPr/>
        </p:nvSpPr>
        <p:spPr>
          <a:xfrm>
            <a:off x="3629848" y="3121884"/>
            <a:ext cx="1714311" cy="1661993"/>
          </a:xfrm>
          <a:prstGeom prst="rect">
            <a:avLst/>
          </a:prstGeom>
          <a:noFill/>
        </p:spPr>
        <p:txBody>
          <a:bodyPr wrap="square" rtlCol="0">
            <a:spAutoFit/>
          </a:bodyPr>
          <a:lstStyle/>
          <a:p>
            <a:r>
              <a:rPr lang="en-US" sz="1800" b="1" dirty="0" smtClean="0">
                <a:solidFill>
                  <a:srgbClr val="000000"/>
                </a:solidFill>
              </a:rPr>
              <a:t>18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9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74748" y="3146247"/>
            <a:ext cx="2862753" cy="430887"/>
          </a:xfrm>
          <a:prstGeom prst="rect">
            <a:avLst/>
          </a:prstGeom>
          <a:noFill/>
        </p:spPr>
        <p:txBody>
          <a:bodyPr wrap="square" rtlCol="0">
            <a:spAutoFit/>
          </a:bodyPr>
          <a:lstStyle/>
          <a:p>
            <a:r>
              <a:rPr lang="en-US" sz="1200" b="1" dirty="0" smtClean="0"/>
              <a:t>Data Center / Service Provider</a:t>
            </a:r>
            <a:endParaRPr lang="en-US" sz="1200" b="1" dirty="0"/>
          </a:p>
          <a:p>
            <a:r>
              <a:rPr lang="en-US" sz="1000" dirty="0" smtClean="0">
                <a:solidFill>
                  <a:schemeClr val="bg1">
                    <a:lumMod val="50000"/>
                  </a:schemeClr>
                </a:solidFill>
              </a:rPr>
              <a:t>DCFW /CCFW</a:t>
            </a:r>
            <a:endParaRPr lang="en-US" sz="1000" dirty="0">
              <a:solidFill>
                <a:schemeClr val="bg1">
                  <a:lumMod val="50000"/>
                </a:schemeClr>
              </a:solidFill>
            </a:endParaRPr>
          </a:p>
        </p:txBody>
      </p:sp>
      <p:pic>
        <p:nvPicPr>
          <p:cNvPr id="28" name="Picture 2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29" name="Picture 28"/>
          <p:cNvPicPr>
            <a:picLocks noChangeAspect="1"/>
          </p:cNvPicPr>
          <p:nvPr/>
        </p:nvPicPr>
        <p:blipFill>
          <a:blip r:embed="rId15"/>
          <a:stretch>
            <a:fillRect/>
          </a:stretch>
        </p:blipFill>
        <p:spPr>
          <a:xfrm>
            <a:off x="7396792" y="4062940"/>
            <a:ext cx="505867" cy="503339"/>
          </a:xfrm>
          <a:prstGeom prst="rect">
            <a:avLst/>
          </a:prstGeom>
        </p:spPr>
      </p:pic>
      <p:pic>
        <p:nvPicPr>
          <p:cNvPr id="30" name="Picture 29"/>
          <p:cNvPicPr>
            <a:picLocks noChangeAspect="1"/>
          </p:cNvPicPr>
          <p:nvPr/>
        </p:nvPicPr>
        <p:blipFill>
          <a:blip r:embed="rId16"/>
          <a:stretch>
            <a:fillRect/>
          </a:stretch>
        </p:blipFill>
        <p:spPr>
          <a:xfrm>
            <a:off x="6703207" y="4104600"/>
            <a:ext cx="468167" cy="438533"/>
          </a:xfrm>
          <a:prstGeom prst="rect">
            <a:avLst/>
          </a:prstGeom>
        </p:spPr>
      </p:pic>
      <p:pic>
        <p:nvPicPr>
          <p:cNvPr id="31" name="Picture 30"/>
          <p:cNvPicPr>
            <a:picLocks noChangeAspect="1"/>
          </p:cNvPicPr>
          <p:nvPr/>
        </p:nvPicPr>
        <p:blipFill>
          <a:blip r:embed="rId17"/>
          <a:stretch>
            <a:fillRect/>
          </a:stretch>
        </p:blipFill>
        <p:spPr>
          <a:xfrm>
            <a:off x="8097409" y="4111844"/>
            <a:ext cx="613216" cy="427264"/>
          </a:xfrm>
          <a:prstGeom prst="rect">
            <a:avLst/>
          </a:prstGeom>
        </p:spPr>
      </p:pic>
      <p:grpSp>
        <p:nvGrpSpPr>
          <p:cNvPr id="32" name="Group 31"/>
          <p:cNvGrpSpPr/>
          <p:nvPr/>
        </p:nvGrpSpPr>
        <p:grpSpPr>
          <a:xfrm>
            <a:off x="5984936" y="4091311"/>
            <a:ext cx="482083" cy="459205"/>
            <a:chOff x="5818638" y="4203821"/>
            <a:chExt cx="467667" cy="445474"/>
          </a:xfrm>
        </p:grpSpPr>
        <p:pic>
          <p:nvPicPr>
            <p:cNvPr id="33" name="Picture 3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9"/>
            <a:stretch>
              <a:fillRect/>
            </a:stretch>
          </p:blipFill>
          <p:spPr>
            <a:xfrm flipH="1">
              <a:off x="5869115" y="4203821"/>
              <a:ext cx="417190" cy="445474"/>
            </a:xfrm>
            <a:prstGeom prst="rect">
              <a:avLst/>
            </a:prstGeom>
          </p:spPr>
        </p:pic>
      </p:grpSp>
      <p:sp>
        <p:nvSpPr>
          <p:cNvPr id="35" name="Rounded Rectangle 34"/>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36" name="Rounded Rectangle 35"/>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37" name="Rounded Rectangle 36"/>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38" name="Rounded Rectangle 37"/>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39" name="Straight Connector 3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descr="NGFW_sym.png"/>
          <p:cNvPicPr>
            <a:picLocks noChangeAspect="1"/>
          </p:cNvPicPr>
          <p:nvPr/>
        </p:nvPicPr>
        <p:blipFill>
          <a:blip r:embed="rId20">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4045544707"/>
      </p:ext>
    </p:extLst>
  </p:cSld>
  <p:clrMapOvr>
    <a:masterClrMapping/>
  </p:clrMapOvr>
  <p:transition xmlns:p14="http://schemas.microsoft.com/office/powerpoint/2010/mai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292456"/>
            <a:ext cx="4320000" cy="1534737"/>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FortiController 5902D</a:t>
            </a:r>
            <a:endParaRPr lang="en-US" b="0" i="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de-DE" sz="1000" b="1" dirty="0"/>
              <a:t>4x 40 GE QSFP+ </a:t>
            </a:r>
          </a:p>
          <a:p>
            <a:pPr marL="343047" indent="-343047" defTabSz="914417">
              <a:spcBef>
                <a:spcPct val="20000"/>
              </a:spcBef>
              <a:buClr>
                <a:schemeClr val="accent6"/>
              </a:buClr>
              <a:buFont typeface="+mj-ea"/>
              <a:buAutoNum type="circleNumDbPlain"/>
            </a:pPr>
            <a:r>
              <a:rPr lang="en-US" sz="1000" b="1" dirty="0" smtClean="0"/>
              <a:t>2 </a:t>
            </a:r>
            <a:r>
              <a:rPr lang="en-US" sz="1000" b="1" dirty="0"/>
              <a:t>x 10GE SFP+</a:t>
            </a:r>
          </a:p>
          <a:p>
            <a:pPr marL="343047" indent="-343047" defTabSz="914417">
              <a:spcBef>
                <a:spcPct val="20000"/>
              </a:spcBef>
              <a:buClr>
                <a:schemeClr val="accent6"/>
              </a:buClr>
              <a:buFont typeface="+mj-ea"/>
              <a:buAutoNum type="circleNumDbPlain"/>
            </a:pPr>
            <a:r>
              <a:rPr lang="en-US" sz="1000" b="1" dirty="0"/>
              <a:t>1x GE RJ45 Ports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6857" y="2297696"/>
            <a:ext cx="371242" cy="547200"/>
          </a:xfrm>
          <a:prstGeom prst="rect">
            <a:avLst/>
          </a:prstGeom>
        </p:spPr>
      </p:pic>
      <p:pic>
        <p:nvPicPr>
          <p:cNvPr id="22" name="Picture 21"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3" name="Picture 22" descr="Firewall-Sym-Dk.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24" name="TextBox 23"/>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80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50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155,000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descr="Hacker-Dk.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27" name="TextBox 26"/>
          <p:cNvSpPr txBox="1"/>
          <p:nvPr/>
        </p:nvSpPr>
        <p:spPr>
          <a:xfrm>
            <a:off x="3629848" y="3121884"/>
            <a:ext cx="1714311" cy="1661993"/>
          </a:xfrm>
          <a:prstGeom prst="rect">
            <a:avLst/>
          </a:prstGeom>
          <a:noFill/>
        </p:spPr>
        <p:txBody>
          <a:bodyPr wrap="square" rtlCol="0">
            <a:spAutoFit/>
          </a:bodyPr>
          <a:lstStyle/>
          <a:p>
            <a:r>
              <a:rPr lang="en-US" sz="1800" b="1" dirty="0" smtClean="0">
                <a:solidFill>
                  <a:srgbClr val="000000"/>
                </a:solidFill>
              </a:rPr>
              <a:t>18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9 Gbps</a:t>
            </a:r>
            <a:endParaRPr lang="en-US" sz="1800" b="1" dirty="0">
              <a:solidFill>
                <a:srgbClr val="000000"/>
              </a:solidFill>
            </a:endParaRPr>
          </a:p>
          <a:p>
            <a:r>
              <a:rPr lang="en-US" sz="800" dirty="0">
                <a:solidFill>
                  <a:srgbClr val="7F7F7F"/>
                </a:solidFill>
              </a:rPr>
              <a:t>SSL Inspection (IPS) Throughput</a:t>
            </a: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a:solidFill>
                  <a:srgbClr val="7F7F7F"/>
                </a:solidFill>
              </a:rPr>
              <a:t>NGFW Throughput</a:t>
            </a:r>
          </a:p>
          <a:p>
            <a:endParaRPr lang="en-US" sz="800" dirty="0">
              <a:solidFill>
                <a:srgbClr val="7F7F7F"/>
              </a:solidFill>
            </a:endParaRP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74748" y="3146247"/>
            <a:ext cx="2862753" cy="430887"/>
          </a:xfrm>
          <a:prstGeom prst="rect">
            <a:avLst/>
          </a:prstGeom>
          <a:noFill/>
        </p:spPr>
        <p:txBody>
          <a:bodyPr wrap="square" rtlCol="0">
            <a:spAutoFit/>
          </a:bodyPr>
          <a:lstStyle/>
          <a:p>
            <a:r>
              <a:rPr lang="en-US" sz="1200" b="1" dirty="0" smtClean="0"/>
              <a:t>Data Center / Service Provider</a:t>
            </a:r>
            <a:endParaRPr lang="en-US" sz="1200" b="1" dirty="0"/>
          </a:p>
          <a:p>
            <a:r>
              <a:rPr lang="en-US" sz="1000" dirty="0" smtClean="0">
                <a:solidFill>
                  <a:schemeClr val="bg1">
                    <a:lumMod val="50000"/>
                  </a:schemeClr>
                </a:solidFill>
              </a:rPr>
              <a:t>DCFW /CCFW</a:t>
            </a:r>
            <a:endParaRPr lang="en-US" sz="1000" dirty="0">
              <a:solidFill>
                <a:schemeClr val="bg1">
                  <a:lumMod val="50000"/>
                </a:schemeClr>
              </a:solidFill>
            </a:endParaRPr>
          </a:p>
        </p:txBody>
      </p:sp>
      <p:pic>
        <p:nvPicPr>
          <p:cNvPr id="30" name="Picture 29"/>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pic>
        <p:nvPicPr>
          <p:cNvPr id="31" name="Picture 30"/>
          <p:cNvPicPr>
            <a:picLocks noChangeAspect="1"/>
          </p:cNvPicPr>
          <p:nvPr/>
        </p:nvPicPr>
        <p:blipFill>
          <a:blip r:embed="rId14"/>
          <a:stretch>
            <a:fillRect/>
          </a:stretch>
        </p:blipFill>
        <p:spPr>
          <a:xfrm>
            <a:off x="7396792" y="4062940"/>
            <a:ext cx="505867" cy="503339"/>
          </a:xfrm>
          <a:prstGeom prst="rect">
            <a:avLst/>
          </a:prstGeom>
        </p:spPr>
      </p:pic>
      <p:pic>
        <p:nvPicPr>
          <p:cNvPr id="32" name="Picture 31"/>
          <p:cNvPicPr>
            <a:picLocks noChangeAspect="1"/>
          </p:cNvPicPr>
          <p:nvPr/>
        </p:nvPicPr>
        <p:blipFill>
          <a:blip r:embed="rId15"/>
          <a:stretch>
            <a:fillRect/>
          </a:stretch>
        </p:blipFill>
        <p:spPr>
          <a:xfrm>
            <a:off x="6703207" y="4104600"/>
            <a:ext cx="468167" cy="438533"/>
          </a:xfrm>
          <a:prstGeom prst="rect">
            <a:avLst/>
          </a:prstGeom>
        </p:spPr>
      </p:pic>
      <p:pic>
        <p:nvPicPr>
          <p:cNvPr id="33" name="Picture 32"/>
          <p:cNvPicPr>
            <a:picLocks noChangeAspect="1"/>
          </p:cNvPicPr>
          <p:nvPr/>
        </p:nvPicPr>
        <p:blipFill>
          <a:blip r:embed="rId16"/>
          <a:stretch>
            <a:fillRect/>
          </a:stretch>
        </p:blipFill>
        <p:spPr>
          <a:xfrm>
            <a:off x="8097409" y="4111844"/>
            <a:ext cx="613216" cy="427264"/>
          </a:xfrm>
          <a:prstGeom prst="rect">
            <a:avLst/>
          </a:prstGeom>
        </p:spPr>
      </p:pic>
      <p:grpSp>
        <p:nvGrpSpPr>
          <p:cNvPr id="34" name="Group 33"/>
          <p:cNvGrpSpPr/>
          <p:nvPr/>
        </p:nvGrpSpPr>
        <p:grpSpPr>
          <a:xfrm>
            <a:off x="5984936" y="4091311"/>
            <a:ext cx="482083" cy="459205"/>
            <a:chOff x="5818638" y="4203821"/>
            <a:chExt cx="467667" cy="445474"/>
          </a:xfrm>
        </p:grpSpPr>
        <p:pic>
          <p:nvPicPr>
            <p:cNvPr id="35" name="Picture 3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8"/>
            <a:stretch>
              <a:fillRect/>
            </a:stretch>
          </p:blipFill>
          <p:spPr>
            <a:xfrm flipH="1">
              <a:off x="5869115" y="4203821"/>
              <a:ext cx="417190" cy="445474"/>
            </a:xfrm>
            <a:prstGeom prst="rect">
              <a:avLst/>
            </a:prstGeom>
          </p:spPr>
        </p:pic>
      </p:grpSp>
      <p:sp>
        <p:nvSpPr>
          <p:cNvPr id="37" name="Rounded Rectangle 36"/>
          <p:cNvSpPr/>
          <p:nvPr/>
        </p:nvSpPr>
        <p:spPr bwMode="invGray">
          <a:xfrm>
            <a:off x="6101956" y="4374692"/>
            <a:ext cx="527774"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20,000</a:t>
            </a:r>
          </a:p>
        </p:txBody>
      </p:sp>
      <p:sp>
        <p:nvSpPr>
          <p:cNvPr id="38" name="Rounded Rectangle 37"/>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39" name="Rounded Rectangle 38"/>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40" name="Rounded Rectangle 39"/>
          <p:cNvSpPr/>
          <p:nvPr/>
        </p:nvSpPr>
        <p:spPr bwMode="invGray">
          <a:xfrm>
            <a:off x="8536374" y="4374692"/>
            <a:ext cx="30655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800" b="1" dirty="0" smtClean="0">
                <a:solidFill>
                  <a:schemeClr val="bg1"/>
                </a:solidFill>
              </a:rPr>
              <a:t>N/A</a:t>
            </a:r>
          </a:p>
        </p:txBody>
      </p:sp>
      <p:cxnSp>
        <p:nvCxnSpPr>
          <p:cNvPr id="41" name="Straight Connector 40"/>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NGFW_sym.png"/>
          <p:cNvPicPr>
            <a:picLocks noChangeAspect="1"/>
          </p:cNvPicPr>
          <p:nvPr/>
        </p:nvPicPr>
        <p:blipFill>
          <a:blip r:embed="rId19">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45166" y="4227158"/>
            <a:ext cx="441563" cy="360000"/>
          </a:xfrm>
          <a:prstGeom prst="rect">
            <a:avLst/>
          </a:prstGeom>
        </p:spPr>
      </p:pic>
    </p:spTree>
    <p:extLst>
      <p:ext uri="{BB962C8B-B14F-4D97-AF65-F5344CB8AC3E}">
        <p14:creationId xmlns:p14="http://schemas.microsoft.com/office/powerpoint/2010/main" val="3084573018"/>
      </p:ext>
    </p:extLst>
  </p:cSld>
  <p:clrMapOvr>
    <a:masterClrMapping/>
  </p:clrMapOvr>
  <p:transition xmlns:p14="http://schemas.microsoft.com/office/powerpoint/2010/mai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FortiController </a:t>
            </a:r>
            <a:r>
              <a:rPr lang="en-US" dirty="0" smtClean="0"/>
              <a:t>5903C/5913C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73263195"/>
              </p:ext>
            </p:extLst>
          </p:nvPr>
        </p:nvGraphicFramePr>
        <p:xfrm>
          <a:off x="457200" y="983617"/>
          <a:ext cx="8305800" cy="3124793"/>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191135">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FCTRL-5903C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Maximum Traffic Throughput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120 Gbps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Sessions </a:t>
                      </a: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Sessions/Second (TCP)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3.2 Million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3.6 Million</a:t>
                      </a: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3"/>
            <a:ext cx="3107819"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de-DE" sz="1000" dirty="0"/>
              <a:t>4x 40 GE QSFP+ </a:t>
            </a:r>
          </a:p>
          <a:p>
            <a:pPr marL="343047" indent="-343047" defTabSz="914417">
              <a:spcBef>
                <a:spcPct val="20000"/>
              </a:spcBef>
              <a:buClr>
                <a:schemeClr val="accent6"/>
              </a:buClr>
              <a:buFont typeface="+mj-ea"/>
              <a:buAutoNum type="circleNumDbPlain"/>
            </a:pPr>
            <a:r>
              <a:rPr lang="de-DE" sz="1000" dirty="0"/>
              <a:t>2x 10 GE SFP</a:t>
            </a:r>
            <a:r>
              <a:rPr lang="de-DE" sz="1000" dirty="0" smtClean="0"/>
              <a:t>+</a:t>
            </a:r>
            <a:endParaRPr lang="de-DE" sz="1000" dirty="0"/>
          </a:p>
          <a:p>
            <a:pPr marL="343047" indent="-343047" defTabSz="914417">
              <a:spcBef>
                <a:spcPct val="20000"/>
              </a:spcBef>
              <a:buClr>
                <a:schemeClr val="accent6"/>
              </a:buClr>
              <a:buFont typeface="+mj-ea"/>
              <a:buAutoNum type="circleNumDbPlain"/>
            </a:pPr>
            <a:r>
              <a:rPr lang="de-DE" sz="1000" dirty="0"/>
              <a:t>1x GE </a:t>
            </a:r>
            <a:r>
              <a:rPr lang="de-DE" sz="1000" dirty="0" smtClean="0"/>
              <a:t>RJ45</a:t>
            </a:r>
            <a:endParaRPr lang="de-DE" sz="1000" dirty="0"/>
          </a:p>
        </p:txBody>
      </p:sp>
      <p:sp>
        <p:nvSpPr>
          <p:cNvPr id="15" name="Rectangle 47"/>
          <p:cNvSpPr>
            <a:spLocks noChangeArrowheads="1"/>
          </p:cNvSpPr>
          <p:nvPr/>
        </p:nvSpPr>
        <p:spPr bwMode="auto">
          <a:xfrm>
            <a:off x="5627677" y="1827212"/>
            <a:ext cx="2968625" cy="712107"/>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de-DE" sz="1000" dirty="0"/>
              <a:t>2x 100 GE CFP2 </a:t>
            </a:r>
          </a:p>
          <a:p>
            <a:pPr marL="343047" indent="-343047" defTabSz="914417">
              <a:spcBef>
                <a:spcPct val="20000"/>
              </a:spcBef>
              <a:buClr>
                <a:schemeClr val="accent6"/>
              </a:buClr>
              <a:buFont typeface="+mj-ea"/>
              <a:buAutoNum type="circleNumDbPlain"/>
            </a:pPr>
            <a:r>
              <a:rPr lang="de-DE" sz="1000" dirty="0"/>
              <a:t>2x 10 GE SFP+ </a:t>
            </a:r>
            <a:endParaRPr lang="de-DE" sz="1000" dirty="0" smtClean="0"/>
          </a:p>
          <a:p>
            <a:pPr marL="343047" indent="-343047" defTabSz="914417">
              <a:spcBef>
                <a:spcPct val="20000"/>
              </a:spcBef>
              <a:buClr>
                <a:schemeClr val="accent6"/>
              </a:buClr>
              <a:buFont typeface="+mj-ea"/>
              <a:buAutoNum type="circleNumDbPlain"/>
            </a:pPr>
            <a:r>
              <a:rPr lang="de-DE" sz="1000" dirty="0"/>
              <a:t>1x GE RJ45 </a:t>
            </a:r>
          </a:p>
          <a:p>
            <a:pPr defTabSz="914417">
              <a:spcBef>
                <a:spcPct val="20000"/>
              </a:spcBef>
              <a:buClr>
                <a:schemeClr val="accent6"/>
              </a:buClr>
            </a:pPr>
            <a:endParaRPr lang="de-DE" sz="1000" dirty="0" smtClean="0"/>
          </a:p>
          <a:p>
            <a:pPr marL="343047" indent="-343047" defTabSz="914417">
              <a:spcBef>
                <a:spcPct val="20000"/>
              </a:spcBef>
              <a:buClr>
                <a:schemeClr val="accent6"/>
              </a:buClr>
              <a:buFont typeface="+mj-ea"/>
              <a:buAutoNum type="circleNumDbPlain"/>
            </a:pPr>
            <a:endParaRPr lang="de-DE" sz="1000" dirty="0"/>
          </a:p>
        </p:txBody>
      </p:sp>
      <p:pic>
        <p:nvPicPr>
          <p:cNvPr id="16" name="Picture 15"/>
          <p:cNvPicPr>
            <a:picLocks noChangeAspect="1"/>
          </p:cNvPicPr>
          <p:nvPr/>
        </p:nvPicPr>
        <p:blipFill>
          <a:blip r:embed="rId2"/>
          <a:stretch>
            <a:fillRect/>
          </a:stretch>
        </p:blipFill>
        <p:spPr>
          <a:xfrm>
            <a:off x="6006432" y="983617"/>
            <a:ext cx="2344467" cy="815304"/>
          </a:xfrm>
          <a:prstGeom prst="rect">
            <a:avLst/>
          </a:prstGeom>
        </p:spPr>
      </p:pic>
      <p:pic>
        <p:nvPicPr>
          <p:cNvPr id="17" name="Picture 16"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3784" y="971184"/>
            <a:ext cx="2291605" cy="827737"/>
          </a:xfrm>
          <a:prstGeom prst="rect">
            <a:avLst/>
          </a:prstGeom>
        </p:spPr>
      </p:pic>
    </p:spTree>
    <p:extLst>
      <p:ext uri="{BB962C8B-B14F-4D97-AF65-F5344CB8AC3E}">
        <p14:creationId xmlns:p14="http://schemas.microsoft.com/office/powerpoint/2010/main" val="145441702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2"/>
            <a:ext cx="2590800" cy="307777"/>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FG-VM</a:t>
            </a:r>
            <a:endParaRPr lang="en-US" sz="1400" b="1" dirty="0">
              <a:latin typeface="+mn-lt"/>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6" y="1846320"/>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1"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sp>
        <p:nvSpPr>
          <p:cNvPr id="17" name="Rectangle 1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Agile Security </a:t>
            </a:r>
            <a:r>
              <a:rPr lang="en-US" sz="1800" b="1" dirty="0">
                <a:solidFill>
                  <a:schemeClr val="bg1"/>
                </a:solidFill>
                <a:cs typeface="Arial Narrow"/>
              </a:rPr>
              <a:t>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1129842"/>
            <a:ext cx="585216" cy="585216"/>
          </a:xfrm>
          <a:prstGeom prst="rect">
            <a:avLst/>
          </a:prstGeom>
        </p:spPr>
      </p:pic>
      <p:grpSp>
        <p:nvGrpSpPr>
          <p:cNvPr id="19" name="Group 18"/>
          <p:cNvGrpSpPr>
            <a:grpSpLocks noChangeAspect="1"/>
          </p:cNvGrpSpPr>
          <p:nvPr/>
        </p:nvGrpSpPr>
        <p:grpSpPr>
          <a:xfrm>
            <a:off x="4741078" y="4126122"/>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ESXi</a:t>
              </a:r>
              <a:endParaRPr kumimoji="0" lang="en" sz="700" b="1" i="0" u="none" strike="noStrike" kern="0" cap="none" spc="0" normalizeH="0" baseline="0" noProof="0" dirty="0">
                <a:ln>
                  <a:noFill/>
                </a:ln>
                <a:solidFill>
                  <a:srgbClr val="3D4D4D"/>
                </a:solidFill>
                <a:effectLst/>
                <a:uLnTx/>
                <a:uFillTx/>
              </a:endParaRPr>
            </a:p>
          </p:txBody>
        </p:sp>
      </p:grpSp>
      <p:grpSp>
        <p:nvGrpSpPr>
          <p:cNvPr id="22" name="Group 21"/>
          <p:cNvGrpSpPr/>
          <p:nvPr/>
        </p:nvGrpSpPr>
        <p:grpSpPr>
          <a:xfrm>
            <a:off x="5332438" y="4126122"/>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Citrix</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Xen</a:t>
              </a:r>
              <a:endParaRPr kumimoji="0" lang="en" sz="700" b="1" i="0" u="none" strike="noStrike" kern="0" cap="none" spc="0" normalizeH="0" baseline="0" noProof="0" dirty="0">
                <a:ln>
                  <a:noFill/>
                </a:ln>
                <a:solidFill>
                  <a:srgbClr val="3D4D4D"/>
                </a:solidFill>
                <a:effectLst/>
                <a:uLnTx/>
                <a:uFillTx/>
              </a:endParaRPr>
            </a:p>
          </p:txBody>
        </p:sp>
      </p:grpSp>
      <p:grpSp>
        <p:nvGrpSpPr>
          <p:cNvPr id="25" name="Group 24"/>
          <p:cNvGrpSpPr/>
          <p:nvPr/>
        </p:nvGrpSpPr>
        <p:grpSpPr>
          <a:xfrm>
            <a:off x="5934391" y="4126122"/>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Xen</a:t>
              </a:r>
              <a:endParaRPr kumimoji="0" lang="en" sz="1100" b="1" i="0" u="none" strike="noStrike" kern="0" cap="none" spc="0" normalizeH="0" baseline="0" noProof="0" dirty="0">
                <a:ln>
                  <a:noFill/>
                </a:ln>
                <a:solidFill>
                  <a:srgbClr val="3D4D4D"/>
                </a:solidFill>
                <a:effectLst/>
                <a:uLnTx/>
                <a:uFillTx/>
              </a:endParaRPr>
            </a:p>
          </p:txBody>
        </p:sp>
      </p:grpSp>
      <p:grpSp>
        <p:nvGrpSpPr>
          <p:cNvPr id="28" name="Group 27"/>
          <p:cNvGrpSpPr/>
          <p:nvPr/>
        </p:nvGrpSpPr>
        <p:grpSpPr>
          <a:xfrm>
            <a:off x="6553701" y="4126122"/>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KVM</a:t>
              </a:r>
              <a:endParaRPr kumimoji="0" lang="en" sz="1100" b="1" i="0" u="none" strike="noStrike" kern="0" cap="none" spc="0" normalizeH="0" baseline="0" noProof="0" dirty="0">
                <a:ln>
                  <a:noFill/>
                </a:ln>
                <a:solidFill>
                  <a:srgbClr val="3D4D4D"/>
                </a:solidFill>
                <a:effectLst/>
                <a:uLnTx/>
                <a:uFillTx/>
              </a:endParaRPr>
            </a:p>
          </p:txBody>
        </p:sp>
      </p:grpSp>
      <p:grpSp>
        <p:nvGrpSpPr>
          <p:cNvPr id="31" name="Group 30"/>
          <p:cNvGrpSpPr/>
          <p:nvPr/>
        </p:nvGrpSpPr>
        <p:grpSpPr>
          <a:xfrm>
            <a:off x="7138838" y="4126122"/>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Hyper-V</a:t>
              </a:r>
              <a:endParaRPr kumimoji="0" lang="en" sz="700" b="1" i="0" u="none" strike="noStrike" kern="0" cap="none" spc="0" normalizeH="0" baseline="0" noProof="0" dirty="0">
                <a:ln>
                  <a:noFill/>
                </a:ln>
                <a:solidFill>
                  <a:srgbClr val="3D4D4D"/>
                </a:solidFill>
                <a:effectLst/>
                <a:uLnTx/>
                <a:uFillTx/>
              </a:endParaRPr>
            </a:p>
          </p:txBody>
        </p:sp>
      </p:grpSp>
      <p:grpSp>
        <p:nvGrpSpPr>
          <p:cNvPr id="34" name="Group 33"/>
          <p:cNvGrpSpPr/>
          <p:nvPr/>
        </p:nvGrpSpPr>
        <p:grpSpPr>
          <a:xfrm>
            <a:off x="7700371" y="4126122"/>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AmazonAWS</a:t>
              </a:r>
              <a:endParaRPr kumimoji="0" lang="en" sz="700" b="1" i="0" u="none" strike="noStrike" kern="0" cap="none" spc="0" normalizeH="0" baseline="0" noProof="0" dirty="0">
                <a:ln>
                  <a:noFill/>
                </a:ln>
                <a:solidFill>
                  <a:srgbClr val="3D4D4D"/>
                </a:solidFill>
                <a:effectLst/>
                <a:uLnTx/>
                <a:uFillTx/>
              </a:endParaRPr>
            </a:p>
          </p:txBody>
        </p:sp>
      </p:grpSp>
      <p:grpSp>
        <p:nvGrpSpPr>
          <p:cNvPr id="37" name="Group 36"/>
          <p:cNvGrpSpPr/>
          <p:nvPr/>
        </p:nvGrpSpPr>
        <p:grpSpPr>
          <a:xfrm>
            <a:off x="8265089" y="4126122"/>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Azure</a:t>
              </a:r>
              <a:endParaRPr kumimoji="0" lang="en" sz="700" b="1" i="0" u="none" strike="noStrike" kern="0" cap="none" spc="0" normalizeH="0" baseline="0" noProof="0" dirty="0">
                <a:ln>
                  <a:noFill/>
                </a:ln>
                <a:solidFill>
                  <a:srgbClr val="3D4D4D"/>
                </a:solidFill>
                <a:effectLst/>
                <a:uLnTx/>
                <a:uFillTx/>
              </a:endParaRPr>
            </a:p>
          </p:txBody>
        </p:sp>
      </p:grpSp>
    </p:spTree>
    <p:extLst>
      <p:ext uri="{BB962C8B-B14F-4D97-AF65-F5344CB8AC3E}">
        <p14:creationId xmlns:p14="http://schemas.microsoft.com/office/powerpoint/2010/main" val="1658053353"/>
      </p:ext>
    </p:extLst>
  </p:cSld>
  <p:clrMapOvr>
    <a:masterClrMapping/>
  </p:clrMapOvr>
  <p:transition xmlns:p14="http://schemas.microsoft.com/office/powerpoint/2010/mai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18693006"/>
              </p:ext>
            </p:extLst>
          </p:nvPr>
        </p:nvGraphicFramePr>
        <p:xfrm>
          <a:off x="252000" y="108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2004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2004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0" y="4298635"/>
            <a:ext cx="5486400" cy="200055"/>
          </a:xfrm>
          <a:prstGeom prst="rect">
            <a:avLst/>
          </a:prstGeom>
          <a:noFill/>
        </p:spPr>
        <p:txBody>
          <a:bodyPr wrap="square"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a:t>
            </a:r>
            <a:r>
              <a:rPr lang="fr-FR" sz="700" dirty="0" smtClean="0"/>
              <a:t>4.1</a:t>
            </a:r>
            <a:endParaRPr lang="fr-FR" sz="700" dirty="0"/>
          </a:p>
        </p:txBody>
      </p:sp>
    </p:spTree>
    <p:extLst>
      <p:ext uri="{BB962C8B-B14F-4D97-AF65-F5344CB8AC3E}">
        <p14:creationId xmlns:p14="http://schemas.microsoft.com/office/powerpoint/2010/main" val="333596048"/>
      </p:ext>
    </p:extLst>
  </p:cSld>
  <p:clrMapOvr>
    <a:masterClrMapping/>
  </p:clrMapOvr>
  <p:transition xmlns:p14="http://schemas.microsoft.com/office/powerpoint/2010/mai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214076698"/>
              </p:ext>
            </p:extLst>
          </p:nvPr>
        </p:nvGraphicFramePr>
        <p:xfrm>
          <a:off x="252000" y="1080001"/>
          <a:ext cx="8640002" cy="357646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1614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1505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26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1518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smtClean="0">
                          <a:effectLst/>
                          <a:latin typeface="+mn-lt"/>
                        </a:rPr>
                        <a:t>FS-TRAN-SFP+ER</a:t>
                      </a:r>
                      <a:endParaRPr lang="en-US" sz="9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1505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85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176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176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xmlns:p14="http://schemas.microsoft.com/office/powerpoint/2010/mai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66646629"/>
              </p:ext>
            </p:extLst>
          </p:nvPr>
        </p:nvGraphicFramePr>
        <p:xfrm>
          <a:off x="252000" y="108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1107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xmlns:p14="http://schemas.microsoft.com/office/powerpoint/2010/mai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1373832614"/>
              </p:ext>
            </p:extLst>
          </p:nvPr>
        </p:nvGraphicFramePr>
        <p:xfrm>
          <a:off x="454894" y="934934"/>
          <a:ext cx="8176952" cy="3734459"/>
        </p:xfrm>
        <a:graphic>
          <a:graphicData uri="http://schemas.openxmlformats.org/drawingml/2006/table">
            <a:tbl>
              <a:tblPr/>
              <a:tblGrid>
                <a:gridCol w="1022119"/>
                <a:gridCol w="1022119"/>
                <a:gridCol w="1022119"/>
                <a:gridCol w="1022119"/>
                <a:gridCol w="1022119"/>
                <a:gridCol w="1022119"/>
                <a:gridCol w="1022119"/>
                <a:gridCol w="1022119"/>
              </a:tblGrid>
              <a:tr h="509585">
                <a:tc rowSpan="6">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6338">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200" b="0" i="1" dirty="0" smtClean="0">
                          <a:solidFill>
                            <a:schemeClr val="accent2">
                              <a:lumMod val="20000"/>
                              <a:lumOff val="80000"/>
                            </a:schemeClr>
                          </a:solidFill>
                        </a:rPr>
                        <a:t>DCFW/CCFW</a:t>
                      </a:r>
                    </a:p>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61913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a:r>
                        <a:rPr lang="en-US" sz="1200" i="1" dirty="0" smtClean="0">
                          <a:solidFill>
                            <a:srgbClr val="ECF0F3"/>
                          </a:solidFill>
                        </a:rPr>
                        <a:t>NGFW/</a:t>
                      </a:r>
                    </a:p>
                    <a:p>
                      <a:pPr algn="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23329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     UTM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63584"/>
            <a:ext cx="1610131" cy="415498"/>
            <a:chOff x="2434816" y="3236662"/>
            <a:chExt cx="1610131" cy="553996"/>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FortiGuard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Security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5" name="Group 114"/>
          <p:cNvGrpSpPr/>
          <p:nvPr/>
        </p:nvGrpSpPr>
        <p:grpSpPr>
          <a:xfrm>
            <a:off x="4366574" y="3963584"/>
            <a:ext cx="1659077" cy="415498"/>
            <a:chOff x="4454922" y="3249611"/>
            <a:chExt cx="1659077" cy="553996"/>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FortiOS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Operating System</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8" name="Group 117"/>
          <p:cNvGrpSpPr/>
          <p:nvPr/>
        </p:nvGrpSpPr>
        <p:grpSpPr>
          <a:xfrm>
            <a:off x="6219631" y="3963584"/>
            <a:ext cx="1672616" cy="415498"/>
            <a:chOff x="6119094" y="3249611"/>
            <a:chExt cx="1672616" cy="553996"/>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FortiCare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Support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sp>
        <p:nvSpPr>
          <p:cNvPr id="67" name="Shape 57"/>
          <p:cNvSpPr/>
          <p:nvPr/>
        </p:nvSpPr>
        <p:spPr>
          <a:xfrm rot="19592645" flipV="1">
            <a:off x="1645943" y="1705895"/>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61900" y="1986142"/>
            <a:ext cx="526923" cy="528066"/>
          </a:xfrm>
          <a:prstGeom prst="rect">
            <a:avLst/>
          </a:prstGeom>
        </p:spPr>
      </p:pic>
      <p:sp>
        <p:nvSpPr>
          <p:cNvPr id="128" name="Rounded Rectangle 127"/>
          <p:cNvSpPr/>
          <p:nvPr/>
        </p:nvSpPr>
        <p:spPr bwMode="invGray">
          <a:xfrm>
            <a:off x="2704416"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100-200 Series</a:t>
            </a:r>
          </a:p>
        </p:txBody>
      </p:sp>
      <p:sp>
        <p:nvSpPr>
          <p:cNvPr id="129" name="Rounded Rectangle 128"/>
          <p:cNvSpPr/>
          <p:nvPr/>
        </p:nvSpPr>
        <p:spPr bwMode="invGray">
          <a:xfrm>
            <a:off x="1653727"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30-90 Series</a:t>
            </a:r>
          </a:p>
        </p:txBody>
      </p:sp>
      <p:sp>
        <p:nvSpPr>
          <p:cNvPr id="130" name="Rounded Rectangle 129"/>
          <p:cNvSpPr/>
          <p:nvPr/>
        </p:nvSpPr>
        <p:spPr bwMode="invGray">
          <a:xfrm>
            <a:off x="3751444" y="3175079"/>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00-900 Series</a:t>
            </a:r>
          </a:p>
        </p:txBody>
      </p:sp>
      <p:sp>
        <p:nvSpPr>
          <p:cNvPr id="131" name="Rounded Rectangle 130"/>
          <p:cNvSpPr/>
          <p:nvPr/>
        </p:nvSpPr>
        <p:spPr bwMode="invGray">
          <a:xfrm>
            <a:off x="4764876" y="2788564"/>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1000 Series</a:t>
            </a:r>
          </a:p>
        </p:txBody>
      </p:sp>
      <p:sp>
        <p:nvSpPr>
          <p:cNvPr id="132" name="Rounded Rectangle 131"/>
          <p:cNvSpPr/>
          <p:nvPr/>
        </p:nvSpPr>
        <p:spPr bwMode="invGray">
          <a:xfrm>
            <a:off x="5766390" y="2170485"/>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000 Series</a:t>
            </a:r>
          </a:p>
        </p:txBody>
      </p:sp>
      <p:sp>
        <p:nvSpPr>
          <p:cNvPr id="133" name="Rounded Rectangle 132"/>
          <p:cNvSpPr/>
          <p:nvPr/>
        </p:nvSpPr>
        <p:spPr bwMode="invGray">
          <a:xfrm>
            <a:off x="6820236"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5000 Series</a:t>
            </a:r>
          </a:p>
        </p:txBody>
      </p:sp>
      <p:sp>
        <p:nvSpPr>
          <p:cNvPr id="134" name="Rounded Rectangle 133"/>
          <p:cNvSpPr/>
          <p:nvPr/>
        </p:nvSpPr>
        <p:spPr bwMode="invGray">
          <a:xfrm>
            <a:off x="7802287"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164" y="1658773"/>
            <a:ext cx="900684"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41164" y="2514208"/>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488186" y="3144230"/>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494685" y="3473624"/>
            <a:ext cx="1142619" cy="209931"/>
          </a:xfrm>
          <a:prstGeom prst="rect">
            <a:avLst/>
          </a:prstGeom>
        </p:spPr>
      </p:pic>
      <p:pic>
        <p:nvPicPr>
          <p:cNvPr id="136" name="Picture 135"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352066" y="3619138"/>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587608" y="3808990"/>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590451" y="3406152"/>
            <a:ext cx="749808" cy="529336"/>
          </a:xfrm>
          <a:prstGeom prst="rect">
            <a:avLst/>
          </a:prstGeom>
        </p:spPr>
      </p:pic>
      <p:grpSp>
        <p:nvGrpSpPr>
          <p:cNvPr id="139" name="Shape 233"/>
          <p:cNvGrpSpPr/>
          <p:nvPr/>
        </p:nvGrpSpPr>
        <p:grpSpPr>
          <a:xfrm>
            <a:off x="2344457" y="1144585"/>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142" name="Shape 236"/>
          <p:cNvGrpSpPr/>
          <p:nvPr/>
        </p:nvGrpSpPr>
        <p:grpSpPr>
          <a:xfrm>
            <a:off x="1533899" y="1144382"/>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grpSp>
        <p:nvGrpSpPr>
          <p:cNvPr id="145" name="Shape 239"/>
          <p:cNvGrpSpPr/>
          <p:nvPr/>
        </p:nvGrpSpPr>
        <p:grpSpPr>
          <a:xfrm>
            <a:off x="3843677" y="1144585"/>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48" name="Shape 242"/>
          <p:cNvGrpSpPr/>
          <p:nvPr/>
        </p:nvGrpSpPr>
        <p:grpSpPr>
          <a:xfrm>
            <a:off x="4255952" y="1144382"/>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1" name="Shape 245"/>
          <p:cNvGrpSpPr/>
          <p:nvPr/>
        </p:nvGrpSpPr>
        <p:grpSpPr>
          <a:xfrm>
            <a:off x="3431633" y="1144585"/>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54" name="Shape 248"/>
          <p:cNvGrpSpPr/>
          <p:nvPr/>
        </p:nvGrpSpPr>
        <p:grpSpPr>
          <a:xfrm>
            <a:off x="5724256" y="1144382"/>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7" name="Shape 251"/>
          <p:cNvGrpSpPr/>
          <p:nvPr/>
        </p:nvGrpSpPr>
        <p:grpSpPr>
          <a:xfrm>
            <a:off x="4849065" y="1133982"/>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60" name="Shape 254"/>
          <p:cNvGrpSpPr/>
          <p:nvPr/>
        </p:nvGrpSpPr>
        <p:grpSpPr>
          <a:xfrm>
            <a:off x="5286659" y="1133982"/>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63" name="Shape 257"/>
          <p:cNvGrpSpPr/>
          <p:nvPr/>
        </p:nvGrpSpPr>
        <p:grpSpPr>
          <a:xfrm>
            <a:off x="7889609" y="112023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0" y="1311782"/>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311782"/>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a:endCxn id="158" idx="1"/>
          </p:cNvCxnSpPr>
          <p:nvPr/>
        </p:nvCxnSpPr>
        <p:spPr>
          <a:xfrm>
            <a:off x="4601973" y="1311782"/>
            <a:ext cx="247092" cy="0"/>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493298" y="1488812"/>
            <a:ext cx="1135500"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H/W Dependent</a:t>
            </a:r>
          </a:p>
        </p:txBody>
      </p:sp>
      <p:sp>
        <p:nvSpPr>
          <p:cNvPr id="170" name="Shape 264"/>
          <p:cNvSpPr txBox="1"/>
          <p:nvPr/>
        </p:nvSpPr>
        <p:spPr>
          <a:xfrm>
            <a:off x="187992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 Gbps</a:t>
            </a:r>
          </a:p>
        </p:txBody>
      </p:sp>
      <p:sp>
        <p:nvSpPr>
          <p:cNvPr id="171" name="Shape 265"/>
          <p:cNvSpPr txBox="1"/>
          <p:nvPr/>
        </p:nvSpPr>
        <p:spPr>
          <a:xfrm>
            <a:off x="279977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10 Gbps</a:t>
            </a:r>
          </a:p>
        </p:txBody>
      </p:sp>
      <p:sp>
        <p:nvSpPr>
          <p:cNvPr id="172" name="Shape 266"/>
          <p:cNvSpPr txBox="1"/>
          <p:nvPr/>
        </p:nvSpPr>
        <p:spPr>
          <a:xfrm>
            <a:off x="3843206"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6982305" y="1144395"/>
            <a:ext cx="345899" cy="334799"/>
          </a:xfrm>
          <a:prstGeom prst="rect">
            <a:avLst/>
          </a:prstGeom>
          <a:noFill/>
          <a:ln>
            <a:noFill/>
          </a:ln>
        </p:spPr>
      </p:pic>
      <p:sp>
        <p:nvSpPr>
          <p:cNvPr id="174" name="Shape 268"/>
          <p:cNvSpPr txBox="1"/>
          <p:nvPr/>
        </p:nvSpPr>
        <p:spPr>
          <a:xfrm>
            <a:off x="7013728" y="1235630"/>
            <a:ext cx="275399" cy="2616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a:solidFill>
                  <a:srgbClr val="3D4D4D"/>
                </a:solidFill>
              </a:rPr>
              <a:t>Chassis System</a:t>
            </a:r>
          </a:p>
        </p:txBody>
      </p:sp>
      <p:cxnSp>
        <p:nvCxnSpPr>
          <p:cNvPr id="175" name="Shape 269"/>
          <p:cNvCxnSpPr>
            <a:stCxn id="155" idx="3"/>
            <a:endCxn id="173" idx="1"/>
          </p:cNvCxnSpPr>
          <p:nvPr/>
        </p:nvCxnSpPr>
        <p:spPr>
          <a:xfrm>
            <a:off x="6070278" y="1311782"/>
            <a:ext cx="912000" cy="0"/>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648045"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50 Gbps - 1 Tbps</a:t>
            </a:r>
          </a:p>
        </p:txBody>
      </p:sp>
    </p:spTree>
    <p:extLst>
      <p:ext uri="{BB962C8B-B14F-4D97-AF65-F5344CB8AC3E}">
        <p14:creationId xmlns:p14="http://schemas.microsoft.com/office/powerpoint/2010/main" val="3560093038"/>
      </p:ext>
    </p:extLst>
  </p:cSld>
  <p:clrMapOvr>
    <a:masterClrMapping/>
  </p:clrMapOvr>
  <p:transition xmlns:p14="http://schemas.microsoft.com/office/powerpoint/2010/mai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644277332"/>
              </p:ext>
            </p:extLst>
          </p:nvPr>
        </p:nvGraphicFramePr>
        <p:xfrm>
          <a:off x="252000" y="1080000"/>
          <a:ext cx="8640000" cy="339903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xmlns:p14="http://schemas.microsoft.com/office/powerpoint/2010/mai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00323984"/>
              </p:ext>
            </p:extLst>
          </p:nvPr>
        </p:nvGraphicFramePr>
        <p:xfrm>
          <a:off x="252000" y="1080000"/>
          <a:ext cx="8640000" cy="166005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xmlns:p14="http://schemas.microsoft.com/office/powerpoint/2010/mai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135980118"/>
              </p:ext>
            </p:extLst>
          </p:nvPr>
        </p:nvGraphicFramePr>
        <p:xfrm>
          <a:off x="252000" y="1080000"/>
          <a:ext cx="8640000" cy="3597576"/>
        </p:xfrm>
        <a:graphic>
          <a:graphicData uri="http://schemas.openxmlformats.org/drawingml/2006/table">
            <a:tbl>
              <a:tblPr firstRow="1" bandRow="1">
                <a:effectLst/>
                <a:tableStyleId>{073A0DAA-6AF3-43AB-8588-CEC1D06C72B9}</a:tableStyleId>
              </a:tblPr>
              <a:tblGrid>
                <a:gridCol w="2880257"/>
                <a:gridCol w="5759743"/>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538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18538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03519">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18538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18538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18538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18538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18538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18538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185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18538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18538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538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03519">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18538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xmlns:p14="http://schemas.microsoft.com/office/powerpoint/2010/mai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988522559"/>
              </p:ext>
            </p:extLst>
          </p:nvPr>
        </p:nvGraphicFramePr>
        <p:xfrm>
          <a:off x="252000" y="1080000"/>
          <a:ext cx="8640000" cy="3559475"/>
        </p:xfrm>
        <a:graphic>
          <a:graphicData uri="http://schemas.openxmlformats.org/drawingml/2006/table">
            <a:tbl>
              <a:tblPr firstRow="1" bandRow="1">
                <a:effectLst/>
                <a:tableStyleId>{073A0DAA-6AF3-43AB-8588-CEC1D06C72B9}</a:tableStyleId>
              </a:tblPr>
              <a:tblGrid>
                <a:gridCol w="2880257"/>
                <a:gridCol w="5759743"/>
              </a:tblGrid>
              <a:tr h="233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9692">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9692">
                <a:tc>
                  <a:txBody>
                    <a:bodyPr/>
                    <a:lstStyle/>
                    <a:p>
                      <a:r>
                        <a:rPr lang="en-US" sz="1000" b="1" dirty="0" smtClean="0">
                          <a:solidFill>
                            <a:srgbClr val="FFFFFF"/>
                          </a:solidFill>
                        </a:rPr>
                        <a:t>FG-400D/500D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189692">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189692">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 </a:t>
                      </a:r>
                      <a:r>
                        <a:rPr lang="en-US" sz="1000" dirty="0" smtClean="0"/>
                        <a:t>SP-FG600C-PS</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189692">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03519">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189692">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SP-FG3700D-DC-PS </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FG-3810D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xmlns:p14="http://schemas.microsoft.com/office/powerpoint/2010/mai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0"/>
          <a:ext cx="8357220" cy="2634851"/>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35205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a:spAutoFit/>
          </a:bodyPr>
          <a:lstStyle/>
          <a:p>
            <a:r>
              <a:rPr lang="en-US" sz="1000" dirty="0">
                <a:hlinkClick r:id="rId7"/>
              </a:rPr>
              <a:t>http://en.wikipedia.org/wiki/</a:t>
            </a:r>
            <a:r>
              <a:rPr lang="en-US" sz="1000" dirty="0" smtClean="0">
                <a:hlinkClick r:id="rId7"/>
              </a:rPr>
              <a:t>AC_power_plugs_and_sockets</a:t>
            </a:r>
            <a:endParaRPr lang="en-US" sz="1000" dirty="0" smtClean="0"/>
          </a:p>
          <a:p>
            <a:r>
              <a:rPr lang="en-US" sz="1000" dirty="0">
                <a:hlinkClick r:id="rId8"/>
              </a:rPr>
              <a:t>http://www.worldstandards.eu/electricity/plug-voltage-by-country</a:t>
            </a:r>
            <a:r>
              <a:rPr lang="en-US" sz="1000" dirty="0" smtClean="0">
                <a:hlinkClick r:id="rId8"/>
              </a:rPr>
              <a:t>/</a:t>
            </a:r>
            <a:endParaRPr lang="en-US" sz="1000" dirty="0" smtClean="0"/>
          </a:p>
          <a:p>
            <a:r>
              <a:rPr lang="en-US" sz="800" dirty="0">
                <a:latin typeface="Arial"/>
                <a:cs typeface="Arial"/>
              </a:rPr>
              <a:t/>
            </a:r>
            <a:br>
              <a:rPr lang="en-US" sz="800" dirty="0">
                <a:latin typeface="Arial"/>
                <a:cs typeface="Arial"/>
              </a:rPr>
            </a:br>
            <a:r>
              <a:rPr lang="en-US" sz="800" dirty="0" smtClean="0">
                <a:latin typeface="Arial"/>
                <a:cs typeface="Arial"/>
              </a:rPr>
              <a:t/>
            </a:r>
            <a:br>
              <a:rPr lang="en-US" sz="800" dirty="0" smtClean="0">
                <a:latin typeface="Arial"/>
                <a:cs typeface="Arial"/>
              </a:rPr>
            </a:br>
            <a:r>
              <a:rPr lang="en-US" sz="800" dirty="0" smtClean="0">
                <a:latin typeface="Arial"/>
                <a:cs typeface="Arial"/>
              </a:rPr>
              <a:t>* For </a:t>
            </a:r>
            <a:r>
              <a:rPr lang="en-US" sz="800" dirty="0" smtClean="0">
                <a:solidFill>
                  <a:srgbClr val="000000"/>
                </a:solidFill>
                <a:latin typeface="Arial"/>
                <a:ea typeface="Lucida Grande"/>
                <a:cs typeface="Arial"/>
              </a:rPr>
              <a:t>FG-60C </a:t>
            </a:r>
            <a:r>
              <a:rPr lang="en-US" sz="800" dirty="0">
                <a:solidFill>
                  <a:srgbClr val="000000"/>
                </a:solidFill>
                <a:latin typeface="Arial"/>
                <a:ea typeface="Lucida Grande"/>
                <a:cs typeface="Arial"/>
              </a:rPr>
              <a:t>and </a:t>
            </a:r>
            <a:r>
              <a:rPr lang="en-US" sz="800" dirty="0" smtClean="0">
                <a:solidFill>
                  <a:srgbClr val="000000"/>
                </a:solidFill>
                <a:latin typeface="Arial"/>
                <a:ea typeface="Lucida Grande"/>
                <a:cs typeface="Arial"/>
              </a:rPr>
              <a:t>FG/FWF-40C,</a:t>
            </a:r>
            <a:r>
              <a:rPr lang="en-US" sz="800" dirty="0">
                <a:solidFill>
                  <a:srgbClr val="000000"/>
                </a:solidFill>
                <a:latin typeface="Arial"/>
                <a:ea typeface="Lucida Grande"/>
                <a:cs typeface="Arial"/>
              </a:rPr>
              <a:t> FG/FWF-60D &amp; FG/FWF-90D</a:t>
            </a:r>
            <a:endParaRPr lang="en-US" sz="800" dirty="0" smtClean="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1" y="1600200"/>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0"/>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xmlns:p14="http://schemas.microsoft.com/office/powerpoint/2010/mai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3980859754"/>
              </p:ext>
            </p:extLst>
          </p:nvPr>
        </p:nvGraphicFramePr>
        <p:xfrm>
          <a:off x="251999" y="1080000"/>
          <a:ext cx="8640000" cy="3544798"/>
        </p:xfrm>
        <a:graphic>
          <a:graphicData uri="http://schemas.openxmlformats.org/drawingml/2006/table">
            <a:tbl>
              <a:tblPr firstRow="1" bandRow="1">
                <a:effectLst/>
                <a:tableStyleId>{073A0DAA-6AF3-43AB-8588-CEC1D06C72B9}</a:tableStyleId>
              </a:tblPr>
              <a:tblGrid>
                <a:gridCol w="1358800"/>
                <a:gridCol w="910150"/>
                <a:gridCol w="910150"/>
                <a:gridCol w="910150"/>
                <a:gridCol w="910150"/>
                <a:gridCol w="910150"/>
                <a:gridCol w="910150"/>
                <a:gridCol w="910150"/>
                <a:gridCol w="910150"/>
              </a:tblGrid>
              <a:tr h="40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3734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59215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FortiScan</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3000C</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xmlns:p14="http://schemas.microsoft.com/office/powerpoint/2010/mai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3608925968"/>
              </p:ext>
            </p:extLst>
          </p:nvPr>
        </p:nvGraphicFramePr>
        <p:xfrm>
          <a:off x="252000" y="1080000"/>
          <a:ext cx="8640003" cy="3456876"/>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311B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620B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3016B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3600A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3810A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5001A-SW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5001A-DW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ASM-FB4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ADM-FB8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ADM-XB2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 ●</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ASM-CX4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ASM-FX2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rPr>
                        <a:t>●</a:t>
                      </a:r>
                      <a:endParaRPr kumimoji="0" lang="en-US" sz="10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ASM-CE4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ADM-XE2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ASM-ET4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ASM-SAS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ASM-S08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ADM-FE8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  ●^</a:t>
                      </a:r>
                      <a:endParaRPr kumimoji="0" lang="en-US" sz="1000" b="0" i="0" u="none" strike="noStrike" cap="none" normalizeH="0" baseline="0" dirty="0" smtClean="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ADM-XD4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r>
                        <a:rPr kumimoji="0" lang="en-US" sz="1000" u="none" strike="noStrike" cap="none" normalizeH="0" baseline="0" dirty="0" smtClean="0">
                          <a:ln>
                            <a:noFill/>
                          </a:ln>
                          <a:effectLst/>
                        </a:rPr>
                        <a:t> ●</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40071" name="Text Box 228"/>
          <p:cNvSpPr txBox="1">
            <a:spLocks noChangeArrowheads="1"/>
          </p:cNvSpPr>
          <p:nvPr/>
        </p:nvSpPr>
        <p:spPr bwMode="auto">
          <a:xfrm>
            <a:off x="5446235" y="4847801"/>
            <a:ext cx="3132759" cy="188529"/>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800" dirty="0"/>
              <a:t>* max 2 modules total among CE4 &amp; </a:t>
            </a:r>
            <a:r>
              <a:rPr lang="en-US" sz="8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1487090601"/>
      </p:ext>
    </p:extLst>
  </p:cSld>
  <p:clrMapOvr>
    <a:masterClrMapping/>
  </p:clrMapOvr>
  <p:transition xmlns:p14="http://schemas.microsoft.com/office/powerpoint/2010/mai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89092403"/>
              </p:ext>
            </p:extLst>
          </p:nvPr>
        </p:nvGraphicFramePr>
        <p:xfrm>
          <a:off x="252000" y="1080000"/>
          <a:ext cx="8640003" cy="893712"/>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311B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620B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3016B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3600A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3810A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5001A-SW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5001A-DW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3500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RTM-XD2 Module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5050 &amp; FG 5140 Chassis</a:t>
                      </a: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86154263"/>
              </p:ext>
            </p:extLst>
          </p:nvPr>
        </p:nvGraphicFramePr>
        <p:xfrm>
          <a:off x="252000" y="2130411"/>
          <a:ext cx="8640000" cy="1609183"/>
        </p:xfrm>
        <a:graphic>
          <a:graphicData uri="http://schemas.openxmlformats.org/drawingml/2006/table">
            <a:tbl>
              <a:tblPr firstRow="1" bandRow="1">
                <a:effectLst/>
                <a:tableStyleId>{073A0DAA-6AF3-43AB-8588-CEC1D06C72B9}</a:tableStyleId>
              </a:tblPr>
              <a:tblGrid>
                <a:gridCol w="2632184"/>
                <a:gridCol w="3174699"/>
                <a:gridCol w="2833117"/>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FMC Modules (3950B)</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Interface</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ASIC</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FMC-XD2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FMC-XG2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SP2</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FMC-C20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20x 10/100/100 Copper ports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FMC-F20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1-Gig SFP slots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FMC-XH0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NIL</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SP3</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4006868638"/>
              </p:ext>
            </p:extLst>
          </p:nvPr>
        </p:nvGraphicFramePr>
        <p:xfrm>
          <a:off x="252000" y="3942727"/>
          <a:ext cx="8640000" cy="551755"/>
        </p:xfrm>
        <a:graphic>
          <a:graphicData uri="http://schemas.openxmlformats.org/drawingml/2006/table">
            <a:tbl>
              <a:tblPr firstRow="1" bandRow="1">
                <a:effectLst/>
                <a:tableStyleId>{073A0DAA-6AF3-43AB-8588-CEC1D06C72B9}</a:tableStyleId>
              </a:tblPr>
              <a:tblGrid>
                <a:gridCol w="2632184"/>
                <a:gridCol w="6007816"/>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FSM Modules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Supported Models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FSM-064</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FG-3951B , FG-1240B and 1240B-DC, FG-311B, FG-200B and FG-200B-POE</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2436166421"/>
      </p:ext>
    </p:extLst>
  </p:cSld>
  <p:clrMapOvr>
    <a:masterClrMapping/>
  </p:clrMapOvr>
  <p:transition xmlns:p14="http://schemas.microsoft.com/office/powerpoint/2010/mai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FortiOS </a:t>
            </a:r>
            <a:r>
              <a:rPr lang="en-US" sz="3600" b="1" dirty="0" smtClean="0">
                <a:solidFill>
                  <a:srgbClr val="FFFFFF"/>
                </a:solidFill>
              </a:rPr>
              <a:t>5.4</a:t>
            </a:r>
            <a:endParaRPr lang="en-US" sz="3600" b="1" dirty="0">
              <a:solidFill>
                <a:srgbClr val="FFFFFF"/>
              </a:solidFill>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29"/>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6"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0"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0" y="1444169"/>
          <a:ext cx="8839201" cy="1151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6" name="Text Box 14"/>
          <p:cNvSpPr txBox="1">
            <a:spLocks noChangeArrowheads="1"/>
          </p:cNvSpPr>
          <p:nvPr/>
        </p:nvSpPr>
        <p:spPr bwMode="auto">
          <a:xfrm>
            <a:off x="7696200" y="1044118"/>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7" y="2701468"/>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3" name="Text Box 10"/>
          <p:cNvSpPr txBox="1">
            <a:spLocks noChangeArrowheads="1"/>
          </p:cNvSpPr>
          <p:nvPr/>
        </p:nvSpPr>
        <p:spPr bwMode="auto">
          <a:xfrm>
            <a:off x="2241856" y="270146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3848701172"/>
              </p:ext>
            </p:extLst>
          </p:nvPr>
        </p:nvGraphicFramePr>
        <p:xfrm>
          <a:off x="152400" y="3101518"/>
          <a:ext cx="8839201" cy="1530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5.4</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FortiOS</a:t>
            </a:r>
            <a:endParaRPr lang="en-US" dirty="0"/>
          </a:p>
        </p:txBody>
      </p:sp>
      <p:sp>
        <p:nvSpPr>
          <p:cNvPr id="6" name="TextBox 5"/>
          <p:cNvSpPr txBox="1"/>
          <p:nvPr/>
        </p:nvSpPr>
        <p:spPr>
          <a:xfrm>
            <a:off x="6060380" y="4895492"/>
            <a:ext cx="2574618" cy="215444"/>
          </a:xfrm>
          <a:prstGeom prst="rect">
            <a:avLst/>
          </a:prstGeom>
          <a:noFill/>
        </p:spPr>
        <p:txBody>
          <a:bodyPr wrap="square" rtlCol="0">
            <a:spAutoFit/>
          </a:bodyPr>
          <a:lstStyle/>
          <a:p>
            <a:r>
              <a:rPr lang="en-US" sz="800" i="1" dirty="0" smtClean="0"/>
              <a:t>* Features may varied by models</a:t>
            </a:r>
            <a:endParaRPr lang="en-US" sz="800" i="1" dirty="0"/>
          </a:p>
        </p:txBody>
      </p:sp>
      <p:graphicFrame>
        <p:nvGraphicFramePr>
          <p:cNvPr id="7" name="Table 6"/>
          <p:cNvGraphicFramePr>
            <a:graphicFrameLocks noGrp="1"/>
          </p:cNvGraphicFramePr>
          <p:nvPr>
            <p:extLst>
              <p:ext uri="{D42A27DB-BD31-4B8C-83A1-F6EECF244321}">
                <p14:modId xmlns:p14="http://schemas.microsoft.com/office/powerpoint/2010/main" val="40686055"/>
              </p:ext>
            </p:extLst>
          </p:nvPr>
        </p:nvGraphicFramePr>
        <p:xfrm>
          <a:off x="252002" y="1088570"/>
          <a:ext cx="8650641" cy="3608176"/>
        </p:xfrm>
        <a:graphic>
          <a:graphicData uri="http://schemas.openxmlformats.org/drawingml/2006/table">
            <a:tbl>
              <a:tblPr>
                <a:tableStyleId>{5C22544A-7EE6-4342-B048-85BDC9FD1C3A}</a:tableStyleId>
              </a:tblPr>
              <a:tblGrid>
                <a:gridCol w="1297596"/>
                <a:gridCol w="324399"/>
                <a:gridCol w="540665"/>
                <a:gridCol w="432532"/>
                <a:gridCol w="648799"/>
                <a:gridCol w="648799"/>
                <a:gridCol w="432532"/>
                <a:gridCol w="540665"/>
                <a:gridCol w="324399"/>
                <a:gridCol w="1297596"/>
                <a:gridCol w="2162659"/>
              </a:tblGrid>
              <a:tr h="266702">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ATP</a:t>
                      </a:r>
                    </a:p>
                  </a:txBody>
                  <a:tcPr marT="25718" marB="25718"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OSS Support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AAA</a:t>
                      </a:r>
                      <a:endParaRPr lang="en-US" sz="900" dirty="0">
                        <a:solidFill>
                          <a:schemeClr val="bg1"/>
                        </a:solidFill>
                      </a:endParaRP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Central Mgmt.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t>Integrations</a:t>
                      </a:r>
                    </a:p>
                  </a:txBody>
                  <a:tcPr marT="25718" marB="25718">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266702">
                <a:tc gridSpan="2">
                  <a:txBody>
                    <a:bodyPr/>
                    <a:lstStyle/>
                    <a:p>
                      <a:pPr algn="ctr"/>
                      <a:r>
                        <a:rPr lang="en-US" sz="900" dirty="0" smtClean="0">
                          <a:solidFill>
                            <a:srgbClr val="FFFFFF"/>
                          </a:solidFill>
                        </a:rPr>
                        <a:t>Configuration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bg2">
                        <a:lumMod val="50000"/>
                      </a:schemeClr>
                    </a:solidFill>
                  </a:tcPr>
                </a:tc>
                <a:tc hMerge="1">
                  <a:txBody>
                    <a:bodyPr/>
                    <a:lstStyle/>
                    <a:p>
                      <a:endParaRPr lang="en-US"/>
                    </a:p>
                  </a:txBody>
                  <a:tcPr/>
                </a:tc>
                <a:tc gridSpan="3">
                  <a:txBody>
                    <a:bodyPr/>
                    <a:lstStyle/>
                    <a:p>
                      <a:pPr algn="ctr"/>
                      <a:r>
                        <a:rPr lang="en-US" sz="900" dirty="0" smtClean="0">
                          <a:solidFill>
                            <a:srgbClr val="FFFFFF"/>
                          </a:solidFill>
                        </a:rPr>
                        <a:t>Visibility</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Log &amp; Report</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2">
                  <a:txBody>
                    <a:bodyPr/>
                    <a:lstStyle/>
                    <a:p>
                      <a:pPr algn="ctr"/>
                      <a:r>
                        <a:rPr lang="en-US" sz="900" dirty="0" smtClean="0">
                          <a:solidFill>
                            <a:srgbClr val="FFFFFF"/>
                          </a:solidFill>
                        </a:rPr>
                        <a:t>Diagnostics</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a:txBody>
                    <a:bodyPr/>
                    <a:lstStyle/>
                    <a:p>
                      <a:pPr algn="ctr"/>
                      <a:r>
                        <a:rPr lang="en-US" sz="1200" b="1" dirty="0" smtClean="0"/>
                        <a:t>Management</a:t>
                      </a: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Anti-Malware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IPS</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dirty="0"/>
                    </a:p>
                  </a:txBody>
                  <a:tcPr/>
                </a:tc>
                <a:tc gridSpan="2">
                  <a:txBody>
                    <a:bodyPr/>
                    <a:lstStyle/>
                    <a:p>
                      <a:pPr algn="ctr"/>
                      <a:r>
                        <a:rPr lang="en-US" sz="900" dirty="0" smtClean="0">
                          <a:solidFill>
                            <a:srgbClr val="FFFFFF"/>
                          </a:solidFill>
                        </a:rPr>
                        <a:t>Application Control</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Web</a:t>
                      </a:r>
                    </a:p>
                    <a:p>
                      <a:pPr algn="ctr"/>
                      <a:r>
                        <a:rPr lang="en-US" sz="900" dirty="0" smtClean="0">
                          <a:solidFill>
                            <a:srgbClr val="FFFFFF"/>
                          </a:solidFill>
                        </a:rPr>
                        <a:t>Filtering</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tc>
                <a:tc hMerge="1">
                  <a:txBody>
                    <a:bodyPr/>
                    <a:lstStyle/>
                    <a:p>
                      <a:endParaRPr lang="en-US"/>
                    </a:p>
                  </a:txBody>
                  <a:tcPr/>
                </a:tc>
                <a:tc>
                  <a:txBody>
                    <a:bodyPr/>
                    <a:lstStyle/>
                    <a:p>
                      <a:pPr algn="ctr"/>
                      <a:r>
                        <a:rPr lang="en-US" sz="900" dirty="0" smtClean="0">
                          <a:solidFill>
                            <a:srgbClr val="FFFFFF"/>
                          </a:solidFill>
                        </a:rPr>
                        <a:t>Email</a:t>
                      </a:r>
                      <a:r>
                        <a:rPr lang="en-US" sz="900" baseline="0" dirty="0" smtClean="0">
                          <a:solidFill>
                            <a:srgbClr val="FFFFFF"/>
                          </a:solidFill>
                        </a:rPr>
                        <a:t> Filtering</a:t>
                      </a:r>
                      <a:endParaRPr lang="en-US" sz="900" dirty="0">
                        <a:solidFill>
                          <a:srgbClr val="FFFFFF"/>
                        </a:solidFill>
                      </a:endParaRPr>
                    </a:p>
                  </a:txBody>
                  <a:tcPr marT="25718" marB="25718" anchor="ctr">
                    <a:solidFill>
                      <a:schemeClr val="accent6"/>
                    </a:solidFill>
                  </a:tcPr>
                </a:tc>
                <a:tc>
                  <a:txBody>
                    <a:bodyPr/>
                    <a:lstStyle/>
                    <a:p>
                      <a:pPr algn="ct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Firewall </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VPN</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a:p>
                  </a:txBody>
                  <a:tcPr anchor="ctr"/>
                </a:tc>
                <a:tc gridSpan="2">
                  <a:txBody>
                    <a:bodyPr/>
                    <a:lstStyle/>
                    <a:p>
                      <a:pPr algn="ctr"/>
                      <a:r>
                        <a:rPr lang="en-US" sz="900" dirty="0" smtClean="0">
                          <a:solidFill>
                            <a:srgbClr val="FFFFFF"/>
                          </a:solidFill>
                        </a:rPr>
                        <a:t>DLP</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User &amp; Device Identity</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nchor="ctr"/>
                </a:tc>
                <a:tc hMerge="1">
                  <a:txBody>
                    <a:bodyPr/>
                    <a:lstStyle/>
                    <a:p>
                      <a:endParaRPr lang="en-US"/>
                    </a:p>
                  </a:txBody>
                  <a:tcPr/>
                </a:tc>
                <a:tc>
                  <a:txBody>
                    <a:bodyPr/>
                    <a:lstStyle/>
                    <a:p>
                      <a:pPr algn="ctr"/>
                      <a:r>
                        <a:rPr lang="en-US" sz="900" dirty="0" smtClean="0">
                          <a:solidFill>
                            <a:srgbClr val="FFFFFF"/>
                          </a:solidFill>
                        </a:rPr>
                        <a:t>SSL inspection</a:t>
                      </a:r>
                      <a:endParaRPr lang="en-US" sz="900" dirty="0">
                        <a:solidFill>
                          <a:srgbClr val="FFFFFF"/>
                        </a:solidFill>
                      </a:endParaRPr>
                    </a:p>
                  </a:txBody>
                  <a:tcPr marT="25718" marB="25718" anchor="ctr">
                    <a:solidFill>
                      <a:schemeClr val="accent6"/>
                    </a:solidFill>
                  </a:tcPr>
                </a:tc>
                <a:tc>
                  <a:txBody>
                    <a:bodyPr/>
                    <a:lstStyle/>
                    <a:p>
                      <a:pPr algn="ctr"/>
                      <a:r>
                        <a:rPr lang="en-US" sz="1200" b="1" dirty="0" smtClean="0"/>
                        <a:t>Security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969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Wireless Controller</a:t>
                      </a:r>
                    </a:p>
                  </a:txBody>
                  <a:tcPr marT="25718" marB="25718" anchor="ctr">
                    <a:lnL w="12700" cap="flat" cmpd="sng" algn="ctr">
                      <a:noFill/>
                      <a:prstDash val="solid"/>
                      <a:round/>
                      <a:headEnd type="none" w="med" len="med"/>
                      <a:tailEnd type="none" w="med" len="med"/>
                    </a:lnL>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Switch</a:t>
                      </a:r>
                      <a:r>
                        <a:rPr lang="en-US" sz="900" baseline="0" dirty="0" smtClean="0"/>
                        <a:t> </a:t>
                      </a:r>
                      <a:r>
                        <a:rPr lang="en-US" sz="900" dirty="0" smtClean="0"/>
                        <a:t>Controller</a:t>
                      </a:r>
                    </a:p>
                  </a:txBody>
                  <a:tcPr marT="25718" marB="25718" anchor="ctr">
                    <a:solidFill>
                      <a:schemeClr val="bg2">
                        <a:lumMod val="7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hMerge="1">
                  <a:txBody>
                    <a:bodyPr/>
                    <a:lstStyle/>
                    <a:p>
                      <a:endParaRPr lang="en-US" dirty="0"/>
                    </a:p>
                  </a:txBody>
                  <a:tcPr/>
                </a:tc>
                <a:tc gridSpan="2">
                  <a:txBody>
                    <a:bodyPr/>
                    <a:lstStyle/>
                    <a:p>
                      <a:pPr algn="ctr"/>
                      <a:r>
                        <a:rPr lang="en-US" sz="900" dirty="0" smtClean="0"/>
                        <a:t>Endpoint Manager</a:t>
                      </a:r>
                    </a:p>
                  </a:txBody>
                  <a:tcPr marT="25718" marB="25718" anchor="ctr">
                    <a:solidFill>
                      <a:schemeClr val="bg2">
                        <a:lumMod val="75000"/>
                      </a:schemeClr>
                    </a:solidFill>
                  </a:tcPr>
                </a:tc>
                <a:tc hMerge="1">
                  <a:txBody>
                    <a:bodyPr/>
                    <a:lstStyle/>
                    <a:p>
                      <a:pPr algn="ctr"/>
                      <a:endParaRPr lang="en-US" sz="900" dirty="0"/>
                    </a:p>
                  </a:txBody>
                  <a:tcPr marT="34290" marB="34290" anchor="ctr">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Token</a:t>
                      </a:r>
                      <a:r>
                        <a:rPr lang="en-US" sz="900" baseline="0" dirty="0" smtClean="0"/>
                        <a:t> </a:t>
                      </a:r>
                      <a:r>
                        <a:rPr lang="en-US" sz="900" dirty="0" smtClean="0"/>
                        <a:t>Server</a:t>
                      </a:r>
                    </a:p>
                  </a:txBody>
                  <a:tcPr marT="25718" marB="25718" anchor="ctr">
                    <a:solidFill>
                      <a:schemeClr val="bg2">
                        <a:lumMod val="75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Vulnerability Scanner</a:t>
                      </a:r>
                    </a:p>
                  </a:txBody>
                  <a:tcPr marT="25718" marB="25718" anchor="ctr">
                    <a:solidFill>
                      <a:schemeClr val="bg2">
                        <a:lumMod val="75000"/>
                      </a:schemeClr>
                    </a:solidFill>
                  </a:tcPr>
                </a:tc>
                <a:tc>
                  <a:txBody>
                    <a:bodyPr/>
                    <a:lstStyle/>
                    <a:p>
                      <a:pPr algn="ctr"/>
                      <a:r>
                        <a:rPr lang="en-US" sz="1200" b="1" dirty="0" smtClean="0"/>
                        <a:t>Extensions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68362">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a:t>
                      </a:r>
                      <a:r>
                        <a:rPr lang="en-US" sz="900" baseline="0" dirty="0" smtClean="0"/>
                        <a:t> </a:t>
                      </a:r>
                      <a:r>
                        <a:rPr lang="en-US" sz="900" dirty="0" smtClean="0"/>
                        <a:t>Virtual Domains ::::::::::</a:t>
                      </a:r>
                    </a:p>
                  </a:txBody>
                  <a:tcPr marT="25718" marB="25718" anchor="ctr">
                    <a:lnL w="12700" cap="flat" cmpd="sng" algn="ctr">
                      <a:noFill/>
                      <a:prstDash val="solid"/>
                      <a:round/>
                      <a:headEnd type="none" w="med" len="med"/>
                      <a:tailEnd type="none" w="med" len="med"/>
                    </a:lnL>
                    <a:solidFill>
                      <a:schemeClr val="bg1">
                        <a:lumMod val="6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ctr"/>
                </a:tc>
                <a:tc hMerge="1">
                  <a:txBody>
                    <a:bodyPr/>
                    <a:lstStyle/>
                    <a:p>
                      <a:endParaRPr lang="en-US"/>
                    </a:p>
                  </a:txBody>
                  <a:tcPr/>
                </a:tc>
                <a:tc hMerge="1">
                  <a:txBody>
                    <a:bodyPr/>
                    <a:lstStyle/>
                    <a:p>
                      <a:endParaRPr lang="en-US"/>
                    </a:p>
                  </a:txBody>
                  <a:tcPr/>
                </a:tc>
                <a:tc>
                  <a:txBody>
                    <a:bodyPr/>
                    <a:lstStyle/>
                    <a:p>
                      <a:pPr algn="ctr"/>
                      <a:r>
                        <a:rPr lang="en-US" sz="1200" b="1" dirty="0" smtClean="0"/>
                        <a:t>Virtual Systems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algn="ctr"/>
                      <a:r>
                        <a:rPr lang="en-US" sz="900" dirty="0" smtClean="0"/>
                        <a:t>Routing</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NAT/CGN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L2/Switching</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WAN Link / Server LB</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smtClean="0"/>
                        <a:t>High Availability</a:t>
                      </a:r>
                    </a:p>
                  </a:txBody>
                  <a:tcPr marT="25718" marB="25718" anchor="ctr">
                    <a:solidFill>
                      <a:schemeClr val="accent2">
                        <a:lumMod val="60000"/>
                        <a:lumOff val="40000"/>
                      </a:schemeClr>
                    </a:solidFill>
                  </a:tcPr>
                </a:tc>
                <a:tc rowSpan="2">
                  <a:txBody>
                    <a:bodyPr/>
                    <a:lstStyle/>
                    <a:p>
                      <a:pPr algn="ctr"/>
                      <a:r>
                        <a:rPr lang="en-US" sz="1200" b="1" dirty="0" smtClean="0"/>
                        <a:t>Network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QoS</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IPv6</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Wan Optimization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Network Services</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vMerge="1">
                  <a:txBody>
                    <a:bodyPr/>
                    <a:lstStyle/>
                    <a:p>
                      <a:endParaRPr lang="en-US"/>
                    </a:p>
                  </a:txBody>
                  <a:tcPr/>
                </a:tc>
              </a:tr>
              <a:tr h="374971">
                <a:tc gridSpan="3">
                  <a:txBody>
                    <a:bodyPr/>
                    <a:lstStyle/>
                    <a:p>
                      <a:pPr algn="ctr"/>
                      <a:r>
                        <a:rPr lang="en-US" sz="900" dirty="0" smtClean="0">
                          <a:solidFill>
                            <a:srgbClr val="FFFFFF"/>
                          </a:solidFill>
                        </a:rPr>
                        <a:t>NAT/Route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60000"/>
                        <a:lumOff val="4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Transparent</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Sniffer</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Operating Modes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74971">
                <a:tc gridSpan="3">
                  <a:txBody>
                    <a:bodyPr/>
                    <a:lstStyle/>
                    <a:p>
                      <a:pPr algn="ctr"/>
                      <a:r>
                        <a:rPr lang="en-US" sz="900" dirty="0" smtClean="0">
                          <a:solidFill>
                            <a:srgbClr val="FFFFFF"/>
                          </a:solidFill>
                        </a:rPr>
                        <a:t>LAN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75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WiFi</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WAN</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Network Interface</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83517">
                <a:tc gridSpan="3">
                  <a:txBody>
                    <a:bodyPr/>
                    <a:lstStyle/>
                    <a:p>
                      <a:pPr algn="ctr"/>
                      <a:r>
                        <a:rPr lang="en-US" sz="900" dirty="0" smtClean="0">
                          <a:solidFill>
                            <a:schemeClr val="bg1"/>
                          </a:solidFill>
                        </a:rPr>
                        <a:t>Physical Appliance (+ASICS)</a:t>
                      </a:r>
                      <a:endParaRPr lang="en-US" sz="900" dirty="0">
                        <a:solidFill>
                          <a:schemeClr val="bg1"/>
                        </a:solidFill>
                      </a:endParaRPr>
                    </a:p>
                  </a:txBody>
                  <a:tcPr marT="25718" marB="25718" anchor="ct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chemeClr val="bg1"/>
                          </a:solidFill>
                        </a:rPr>
                        <a:t>Hypervisor</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Cloud</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Platform</a:t>
                      </a:r>
                      <a:endParaRPr lang="en-US" sz="1200" b="1" dirty="0"/>
                    </a:p>
                  </a:txBody>
                  <a:tcPr marT="25718" marB="25718"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chemeClr val="bg1">
                        <a:lumMod val="95000"/>
                      </a:schemeClr>
                    </a:solidFill>
                  </a:tcPr>
                </a:tc>
              </a:tr>
            </a:tbl>
          </a:graphicData>
        </a:graphic>
      </p:graphicFrame>
      <p:pic>
        <p:nvPicPr>
          <p:cNvPr id="8" name="Picture 7" descr="C:\Users\dlieberman\AppData\Local\Microsoft\Windows\Temporary Internet Files\Content.Outlook\A2HOCXD7\SecuredBy_FG.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239745" y="1659453"/>
            <a:ext cx="1114806" cy="332994"/>
          </a:xfrm>
          <a:prstGeom prst="rect">
            <a:avLst/>
          </a:prstGeom>
          <a:noFill/>
        </p:spPr>
      </p:pic>
    </p:spTree>
    <p:extLst>
      <p:ext uri="{BB962C8B-B14F-4D97-AF65-F5344CB8AC3E}">
        <p14:creationId xmlns:p14="http://schemas.microsoft.com/office/powerpoint/2010/main" val="4196628735"/>
      </p:ext>
    </p:extLst>
  </p:cSld>
  <p:clrMapOvr>
    <a:masterClrMapping/>
  </p:clrMapOvr>
  <p:transition xmlns:p14="http://schemas.microsoft.com/office/powerpoint/2010/mai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FortiOS 5.4 Security Subscriptions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924086597"/>
              </p:ext>
            </p:extLst>
          </p:nvPr>
        </p:nvGraphicFramePr>
        <p:xfrm>
          <a:off x="219579" y="1080001"/>
          <a:ext cx="8640002" cy="3472973"/>
        </p:xfrm>
        <a:graphic>
          <a:graphicData uri="http://schemas.openxmlformats.org/drawingml/2006/table">
            <a:tbl>
              <a:tblPr firstRow="1" bandRow="1">
                <a:effectLst/>
                <a:tableStyleId>{E8034E78-7F5D-4C2E-B375-FC64B27BC917}</a:tableStyleId>
              </a:tblPr>
              <a:tblGrid>
                <a:gridCol w="1363264"/>
                <a:gridCol w="1039534"/>
                <a:gridCol w="1039534"/>
                <a:gridCol w="1039534"/>
                <a:gridCol w="1039534"/>
                <a:gridCol w="1039534"/>
                <a:gridCol w="1039534"/>
                <a:gridCol w="1039534"/>
              </a:tblGrid>
              <a:tr h="200275">
                <a:tc rowSpan="3">
                  <a:txBody>
                    <a:bodyPr/>
                    <a:lstStyle/>
                    <a:p>
                      <a:pPr algn="ctr" fontAlgn="ctr"/>
                      <a:endParaRPr lang="en-US" sz="900" b="1" u="none" strike="noStrike" dirty="0" smtClean="0">
                        <a:solidFill>
                          <a:schemeClr val="bg1"/>
                        </a:solidFill>
                        <a:effectLst/>
                      </a:endParaRP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7">
                  <a:txBody>
                    <a:bodyPr/>
                    <a:lstStyle/>
                    <a:p>
                      <a:pPr algn="ctr" fontAlgn="ctr"/>
                      <a:r>
                        <a:rPr lang="en-US" sz="900" u="none" strike="noStrike" dirty="0" smtClean="0">
                          <a:effectLst/>
                        </a:rPr>
                        <a:t>Enterprise bundle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247713">
                <a:tc vMerge="1">
                  <a:txBody>
                    <a:bodyPr/>
                    <a:lstStyle/>
                    <a:p>
                      <a:endParaRPr lang="en-US"/>
                    </a:p>
                  </a:txBody>
                  <a:tcPr/>
                </a:tc>
                <a:tc gridSpan="5">
                  <a:txBody>
                    <a:bodyPr/>
                    <a:lstStyle/>
                    <a:p>
                      <a:pPr algn="ctr" fontAlgn="ctr"/>
                      <a:r>
                        <a:rPr lang="en-US" sz="900" b="1" i="0" u="none" strike="noStrike" dirty="0" smtClean="0">
                          <a:solidFill>
                            <a:srgbClr val="FFFFFF"/>
                          </a:solidFill>
                          <a:effectLst/>
                          <a:latin typeface="Calibri"/>
                        </a:rPr>
                        <a:t>UTM Bundle</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rowSpan="2">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Mobile Security</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rowSpan="2">
                  <a:txBody>
                    <a:bodyPr/>
                    <a:lstStyle/>
                    <a:p>
                      <a:pPr algn="ctr" fontAlgn="ctr"/>
                      <a:r>
                        <a:rPr lang="en-US" sz="900" b="1" u="none" strike="noStrike" dirty="0" smtClean="0">
                          <a:solidFill>
                            <a:srgbClr val="FFFFFF"/>
                          </a:solidFill>
                          <a:effectLst/>
                        </a:rPr>
                        <a:t>Cloud Sandbox</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15036">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1" u="none" strike="noStrike" dirty="0" smtClean="0">
                          <a:solidFill>
                            <a:srgbClr val="FFFFFF"/>
                          </a:solidFill>
                          <a:effectLst/>
                        </a:rPr>
                        <a:t>Antivirus</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NGFW </a:t>
                      </a:r>
                    </a:p>
                    <a:p>
                      <a:pPr algn="ctr" fontAlgn="ctr"/>
                      <a:r>
                        <a:rPr lang="en-US" sz="900" b="1" i="0" u="none" strike="noStrike" dirty="0" smtClean="0">
                          <a:solidFill>
                            <a:srgbClr val="FFFFFF"/>
                          </a:solidFill>
                          <a:effectLst/>
                          <a:latin typeface="Calibri"/>
                        </a:rPr>
                        <a:t>(IPS/App Control)</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Web Filtering</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u="none" strike="noStrike" dirty="0" smtClean="0">
                          <a:solidFill>
                            <a:srgbClr val="FFFFFF"/>
                          </a:solidFill>
                          <a:effectLst/>
                        </a:rPr>
                        <a:t>Anti-spam</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FortiCare</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900" b="0"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424643">
                <a:tc>
                  <a:txBody>
                    <a:bodyPr/>
                    <a:lstStyle/>
                    <a:p>
                      <a:pPr algn="l" fontAlgn="ctr"/>
                      <a:r>
                        <a:rPr lang="en-US" sz="900" b="1" u="none" strike="noStrike" dirty="0" smtClean="0">
                          <a:solidFill>
                            <a:schemeClr val="bg1"/>
                          </a:solidFill>
                          <a:effectLst/>
                          <a:latin typeface="Arial"/>
                          <a:cs typeface="Arial"/>
                        </a:rPr>
                        <a:t>Antivirus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AV Signature Update</a:t>
                      </a: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Extended AV Signature</a:t>
                      </a:r>
                      <a:r>
                        <a:rPr lang="en-US" sz="900" baseline="0" dirty="0" smtClean="0">
                          <a:solidFill>
                            <a:schemeClr val="tx1"/>
                          </a:solidFill>
                        </a:rPr>
                        <a:t> DB for mobile platforms</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u="none" strike="noStrike" dirty="0" smtClean="0">
                          <a:solidFill>
                            <a:schemeClr val="bg1"/>
                          </a:solidFill>
                          <a:effectLst/>
                          <a:latin typeface="Arial"/>
                          <a:cs typeface="Arial"/>
                        </a:rPr>
                        <a:t>IPS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IPS Signature Update</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u="none" strike="noStrike" dirty="0" smtClean="0">
                          <a:solidFill>
                            <a:schemeClr val="bg1"/>
                          </a:solidFill>
                          <a:effectLst/>
                          <a:latin typeface="Arial"/>
                          <a:cs typeface="Arial"/>
                        </a:rPr>
                        <a:t>Application Control</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App. Control</a:t>
                      </a:r>
                      <a:r>
                        <a:rPr lang="en-US" sz="900" baseline="0" dirty="0" smtClean="0">
                          <a:solidFill>
                            <a:schemeClr val="tx1"/>
                          </a:solidFill>
                        </a:rPr>
                        <a:t> Signature Update</a:t>
                      </a:r>
                      <a:endParaRPr lang="en-US" sz="900" dirty="0" smtClean="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Web Filtering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URL Rating</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Anti-spam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Spam Rating</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i="0" u="none" strike="noStrike" dirty="0" smtClean="0">
                          <a:solidFill>
                            <a:schemeClr val="bg1"/>
                          </a:solidFill>
                          <a:effectLst/>
                          <a:latin typeface="Arial"/>
                          <a:cs typeface="Arial"/>
                        </a:rPr>
                        <a:t>Anti-Bot</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Anti-Bot IP/domain</a:t>
                      </a:r>
                      <a:r>
                        <a:rPr lang="en-US" sz="900" baseline="0" dirty="0" smtClean="0">
                          <a:solidFill>
                            <a:schemeClr val="tx1"/>
                          </a:solidFill>
                        </a:rPr>
                        <a:t>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u="none" strike="noStrike" dirty="0" smtClean="0">
                          <a:solidFill>
                            <a:schemeClr val="bg1"/>
                          </a:solidFill>
                          <a:effectLst/>
                          <a:latin typeface="Arial"/>
                          <a:cs typeface="Arial"/>
                        </a:rPr>
                        <a:t>Routing / Logging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Internet Services IP+ service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u="none" strike="noStrike" dirty="0" smtClean="0">
                          <a:solidFill>
                            <a:schemeClr val="bg1"/>
                          </a:solidFill>
                          <a:effectLst/>
                          <a:latin typeface="Arial"/>
                          <a:cs typeface="Arial"/>
                        </a:rPr>
                        <a:t>SSL Inspection Exemption</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Trusted websites </a:t>
                      </a:r>
                      <a:r>
                        <a:rPr lang="en-US" sz="900" baseline="0" dirty="0" smtClean="0">
                          <a:solidFill>
                            <a:schemeClr val="tx1"/>
                          </a:solidFill>
                        </a:rPr>
                        <a:t>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94483">
                <a:tc>
                  <a:txBody>
                    <a:bodyPr/>
                    <a:lstStyle/>
                    <a:p>
                      <a:pPr algn="l" fontAlgn="ctr"/>
                      <a:r>
                        <a:rPr lang="en-US" sz="900" b="1" i="0" u="none" strike="noStrike" dirty="0" smtClean="0">
                          <a:solidFill>
                            <a:schemeClr val="bg1"/>
                          </a:solidFill>
                          <a:effectLst/>
                          <a:latin typeface="Arial"/>
                          <a:cs typeface="Arial"/>
                        </a:rPr>
                        <a:t>File Analysis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Cloud based Service</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943242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0" y="1080000"/>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1717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5444"/>
          </a:xfrm>
          <a:prstGeom prst="rect">
            <a:avLst/>
          </a:prstGeom>
          <a:noFill/>
        </p:spPr>
        <p:txBody>
          <a:bodyPr wrap="square"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2" y="1059932"/>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2"/>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50" y="2300889"/>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9" y="3416463"/>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1" y="3337641"/>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4" y="1531225"/>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1"/>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6"/>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6"/>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79"/>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3668859"/>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1" y="3921674"/>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1" y="967735"/>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2"/>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2" y="21926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3"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3352720"/>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7" y="1957869"/>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0"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3" y="24199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3"/>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1" y="1275749"/>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7"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9" y="1923013"/>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1" y="2551467"/>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4"/>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228080091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4"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43423454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Integrated AC</a:t>
                      </a:r>
                    </a:p>
                  </a:txBody>
                  <a:tcPr marL="61703" marR="61703" marT="26030" marB="26030" anchor="ctr" horzOverflow="overflow"/>
                </a:tc>
              </a:tr>
            </a:tbl>
          </a:graphicData>
        </a:graphic>
      </p:graphicFrame>
    </p:spTree>
    <p:extLst>
      <p:ext uri="{BB962C8B-B14F-4D97-AF65-F5344CB8AC3E}">
        <p14:creationId xmlns:p14="http://schemas.microsoft.com/office/powerpoint/2010/main" val="321988710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6"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2423084973"/>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Ext. AC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1" y="1257299"/>
            <a:ext cx="2680023" cy="1469690"/>
          </a:xfrm>
          <a:prstGeom prst="rect">
            <a:avLst/>
          </a:prstGeom>
        </p:spPr>
      </p:pic>
    </p:spTree>
    <p:extLst>
      <p:ext uri="{BB962C8B-B14F-4D97-AF65-F5344CB8AC3E}">
        <p14:creationId xmlns:p14="http://schemas.microsoft.com/office/powerpoint/2010/main" val="22198170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829113238"/>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USB</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8" y="1243808"/>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Tree>
    <p:extLst>
      <p:ext uri="{BB962C8B-B14F-4D97-AF65-F5344CB8AC3E}">
        <p14:creationId xmlns:p14="http://schemas.microsoft.com/office/powerpoint/2010/main" val="5956575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402363640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(40mW)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Integrated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Tree>
    <p:extLst>
      <p:ext uri="{BB962C8B-B14F-4D97-AF65-F5344CB8AC3E}">
        <p14:creationId xmlns:p14="http://schemas.microsoft.com/office/powerpoint/2010/main" val="12147702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244972972"/>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Remote</a:t>
                      </a: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2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17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2x2 MIMO</a:t>
                      </a:r>
                      <a:r>
                        <a:rPr lang="en-US" sz="800" b="0" i="0" baseline="0" dirty="0" smtClean="0">
                          <a:solidFill>
                            <a:srgbClr val="000000"/>
                          </a:solidFill>
                          <a:latin typeface="+mn-lt"/>
                        </a:rPr>
                        <a:t>, 300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Ext. AC power supply</a:t>
                      </a:r>
                      <a:endParaRPr kumimoji="0" lang="en-US" sz="8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500" y="1055511"/>
            <a:ext cx="3420000" cy="846764"/>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33500" y="1912761"/>
            <a:ext cx="3420000" cy="846764"/>
          </a:xfrm>
          <a:prstGeom prst="rect">
            <a:avLst/>
          </a:prstGeom>
        </p:spPr>
      </p:pic>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738684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2962188836"/>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800" u="none" strike="noStrike" cap="none" normalizeH="0" baseline="0" dirty="0" smtClean="0">
                          <a:ln>
                            <a:noFill/>
                          </a:ln>
                          <a:solidFill>
                            <a:srgbClr val="000000"/>
                          </a:solidFill>
                          <a:effectLst/>
                        </a:rPr>
                        <a:t>Indoor/Outdoor</a:t>
                      </a:r>
                      <a:endParaRPr kumimoji="0" lang="en-US" sz="8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1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24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err="1"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1x1 MIMO</a:t>
                      </a:r>
                      <a:r>
                        <a:rPr lang="en-US" sz="800" b="0" i="0" baseline="0" dirty="0" smtClean="0">
                          <a:solidFill>
                            <a:srgbClr val="000000"/>
                          </a:solidFill>
                          <a:latin typeface="+mn-lt"/>
                        </a:rPr>
                        <a:t>, 150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a:stretch>
            <a:fillRect/>
          </a:stretch>
        </p:blipFill>
        <p:spPr>
          <a:xfrm>
            <a:off x="936038" y="881680"/>
            <a:ext cx="1524000" cy="2189480"/>
          </a:xfrm>
          <a:prstGeom prst="rect">
            <a:avLst/>
          </a:prstGeom>
        </p:spPr>
      </p:pic>
      <p:pic>
        <p:nvPicPr>
          <p:cNvPr id="10" name="Picture 9"/>
          <p:cNvPicPr>
            <a:picLocks noChangeAspect="1"/>
          </p:cNvPicPr>
          <p:nvPr/>
        </p:nvPicPr>
        <p:blipFill>
          <a:blip r:embed="rId3"/>
          <a:stretch>
            <a:fillRect/>
          </a:stretch>
        </p:blipFill>
        <p:spPr>
          <a:xfrm>
            <a:off x="2697591" y="1318973"/>
            <a:ext cx="2072640" cy="1417320"/>
          </a:xfrm>
          <a:prstGeom prst="rect">
            <a:avLst/>
          </a:prstGeom>
        </p:spPr>
      </p:pic>
    </p:spTree>
    <p:extLst>
      <p:ext uri="{BB962C8B-B14F-4D97-AF65-F5344CB8AC3E}">
        <p14:creationId xmlns:p14="http://schemas.microsoft.com/office/powerpoint/2010/main" val="241990663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Feature-rich Security </a:t>
            </a:r>
            <a:r>
              <a:rPr lang="en-US" sz="1800" b="1" dirty="0">
                <a:solidFill>
                  <a:schemeClr val="bg1"/>
                </a:solidFill>
                <a:cs typeface="Arial Narrow"/>
              </a:rPr>
              <a:t>Appliances For Small/Home Offices &amp; Small Branch </a:t>
            </a:r>
            <a:r>
              <a:rPr lang="en-US" sz="1800" b="1" dirty="0" smtClean="0">
                <a:solidFill>
                  <a:schemeClr val="bg1"/>
                </a:solidFill>
                <a:cs typeface="Arial Narrow"/>
              </a:rPr>
              <a:t>Offices</a:t>
            </a:r>
            <a:endParaRPr lang="en-US" sz="18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0" y="2810890"/>
            <a:ext cx="1497177" cy="738664"/>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FG/FWF- 30E/50E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42438" y="2488431"/>
            <a:ext cx="894450" cy="246057"/>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85100" y="1888589"/>
            <a:ext cx="1014153" cy="691619"/>
          </a:xfrm>
          <a:prstGeom prst="rect">
            <a:avLst/>
          </a:prstGeom>
        </p:spPr>
      </p:pic>
      <p:sp>
        <p:nvSpPr>
          <p:cNvPr id="14" name="Rectangle 13"/>
          <p:cNvSpPr/>
          <p:nvPr/>
        </p:nvSpPr>
        <p:spPr>
          <a:xfrm>
            <a:off x="1729982" y="2802277"/>
            <a:ext cx="1393862"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FG/FWF- 60D Series</a:t>
            </a:r>
          </a:p>
        </p:txBody>
      </p:sp>
      <p:pic>
        <p:nvPicPr>
          <p:cNvPr id="42" name="Picture 41" descr="FG-90D_Ft-top.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289793" y="2362884"/>
            <a:ext cx="1044287" cy="392777"/>
          </a:xfrm>
          <a:prstGeom prst="rect">
            <a:avLst/>
          </a:prstGeom>
        </p:spPr>
      </p:pic>
      <p:pic>
        <p:nvPicPr>
          <p:cNvPr id="43" name="Picture 42" descr="FWF-90D_Ft-top-a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154827" y="1785613"/>
            <a:ext cx="1365365" cy="913361"/>
          </a:xfrm>
          <a:prstGeom prst="rect">
            <a:avLst/>
          </a:prstGeom>
        </p:spPr>
      </p:pic>
      <p:sp>
        <p:nvSpPr>
          <p:cNvPr id="44" name="Rectangle 43"/>
          <p:cNvSpPr/>
          <p:nvPr/>
        </p:nvSpPr>
        <p:spPr>
          <a:xfrm>
            <a:off x="3138772" y="2776689"/>
            <a:ext cx="1687228"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FG/FWF-70 </a:t>
            </a:r>
            <a:br>
              <a:rPr lang="en-US" sz="1400" b="1" dirty="0" smtClean="0">
                <a:latin typeface="+mn-lt"/>
                <a:ea typeface="Helvetica 55 Roman" charset="0"/>
                <a:cs typeface="Arial Narrow"/>
              </a:rPr>
            </a:br>
            <a:r>
              <a:rPr lang="en-US" sz="1400" b="1" dirty="0" smtClean="0">
                <a:latin typeface="+mn-lt"/>
                <a:ea typeface="Helvetica 55 Roman" charset="0"/>
                <a:cs typeface="Arial Narrow"/>
              </a:rPr>
              <a:t>&amp; 90D Series</a:t>
            </a:r>
          </a:p>
        </p:txBody>
      </p:sp>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pic>
        <p:nvPicPr>
          <p:cNvPr id="7" name="Picture 6" descr="FortiWifi92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13320" y="3708878"/>
            <a:ext cx="929093" cy="303686"/>
          </a:xfrm>
          <a:prstGeom prst="rect">
            <a:avLst/>
          </a:prstGeom>
        </p:spPr>
      </p:pic>
      <p:sp>
        <p:nvSpPr>
          <p:cNvPr id="27" name="Rectangle 26"/>
          <p:cNvSpPr/>
          <p:nvPr/>
        </p:nvSpPr>
        <p:spPr>
          <a:xfrm>
            <a:off x="386862" y="3979318"/>
            <a:ext cx="1543593"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FG-80D</a:t>
            </a:r>
          </a:p>
          <a:p>
            <a:pPr marL="285750" indent="-285750">
              <a:buSzPct val="100000"/>
              <a:buBlip>
                <a:blip r:embed="rId2"/>
              </a:buBlip>
            </a:pPr>
            <a:r>
              <a:rPr lang="en-US" sz="1400" b="1" dirty="0" smtClean="0">
                <a:ea typeface="Helvetica 55 Roman" charset="0"/>
                <a:cs typeface="Arial Narrow"/>
              </a:rPr>
              <a:t>FG/</a:t>
            </a:r>
            <a:r>
              <a:rPr lang="en-US" sz="1400" b="1" dirty="0" smtClean="0">
                <a:latin typeface="+mn-lt"/>
                <a:ea typeface="Helvetica 55 Roman" charset="0"/>
                <a:cs typeface="Arial Narrow"/>
              </a:rPr>
              <a:t>FWF-</a:t>
            </a:r>
            <a:r>
              <a:rPr lang="en-US" sz="1400" b="1" dirty="0" smtClean="0">
                <a:ea typeface="Helvetica 55 Roman" charset="0"/>
                <a:cs typeface="Arial Narrow"/>
              </a:rPr>
              <a:t>92</a:t>
            </a:r>
            <a:r>
              <a:rPr lang="en-US" sz="1400" b="1" dirty="0" smtClean="0">
                <a:latin typeface="+mn-lt"/>
                <a:ea typeface="Helvetica 55 Roman" charset="0"/>
                <a:cs typeface="Arial Narrow"/>
              </a:rPr>
              <a:t>D</a:t>
            </a:r>
          </a:p>
        </p:txBody>
      </p:sp>
      <p:grpSp>
        <p:nvGrpSpPr>
          <p:cNvPr id="15" name="Group 14"/>
          <p:cNvGrpSpPr/>
          <p:nvPr/>
        </p:nvGrpSpPr>
        <p:grpSpPr>
          <a:xfrm>
            <a:off x="2223856" y="3305468"/>
            <a:ext cx="2012076" cy="915107"/>
            <a:chOff x="939567" y="4208092"/>
            <a:chExt cx="5269363" cy="3977177"/>
          </a:xfrm>
        </p:grpSpPr>
        <p:pic>
          <p:nvPicPr>
            <p:cNvPr id="10" name="Picture 9" descr="FortiGate98D-POE_FrontTop.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1" y="4184622"/>
            <a:ext cx="2224801" cy="307777"/>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2"/>
          <a:ext cx="4143574" cy="1996439"/>
        </p:xfrm>
        <a:graphic>
          <a:graphicData uri="http://schemas.openxmlformats.org/drawingml/2006/table">
            <a:tbl>
              <a:tblPr firstRow="1" bandRow="1">
                <a:tableStyleId>{2D5ABB26-0587-4C30-8999-92F81FD0307C}</a:tableStyleId>
              </a:tblPr>
              <a:tblGrid>
                <a:gridCol w="472987"/>
                <a:gridCol w="3670587"/>
              </a:tblGrid>
              <a:tr h="25037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1032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1962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4669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5"/>
            <a:ext cx="345082" cy="334393"/>
            <a:chOff x="5046835" y="3420139"/>
            <a:chExt cx="345082" cy="334393"/>
          </a:xfrm>
        </p:grpSpPr>
        <p:pic>
          <p:nvPicPr>
            <p:cNvPr id="39" name="Shape 234"/>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47" name="Shape 236"/>
          <p:cNvGrpSpPr/>
          <p:nvPr/>
        </p:nvGrpSpPr>
        <p:grpSpPr>
          <a:xfrm>
            <a:off x="7501372" y="4220372"/>
            <a:ext cx="346021" cy="334799"/>
            <a:chOff x="2010350" y="3580575"/>
            <a:chExt cx="346021" cy="334799"/>
          </a:xfrm>
        </p:grpSpPr>
        <p:pic>
          <p:nvPicPr>
            <p:cNvPr id="48" name="Shape 23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3" cstate="print">
            <a:extLst>
              <a:ext uri="{28A0092B-C50C-407E-A947-70E740481C1C}">
                <a14:useLocalDpi xmlns:a14="http://schemas.microsoft.com/office/drawing/2010/main" val="0"/>
              </a:ext>
            </a:extLst>
          </a:blip>
          <a:srcRect l="18964" t="35305" r="18536" b="36331"/>
          <a:stretch/>
        </p:blipFill>
        <p:spPr>
          <a:xfrm>
            <a:off x="684497" y="2460251"/>
            <a:ext cx="906433" cy="274237"/>
          </a:xfrm>
          <a:prstGeom prst="rect">
            <a:avLst/>
          </a:prstGeom>
        </p:spPr>
      </p:pic>
      <p:pic>
        <p:nvPicPr>
          <p:cNvPr id="4" name="Picture 3" descr="FortiWiFi50E_FrontTop_ant_small.png"/>
          <p:cNvPicPr>
            <a:picLocks noChangeAspect="1"/>
          </p:cNvPicPr>
          <p:nvPr/>
        </p:nvPicPr>
        <p:blipFill rotWithShape="1">
          <a:blip r:embed="rId14" cstate="print">
            <a:extLst>
              <a:ext uri="{28A0092B-C50C-407E-A947-70E740481C1C}">
                <a14:useLocalDpi xmlns:a14="http://schemas.microsoft.com/office/drawing/2010/main" val="0"/>
              </a:ext>
            </a:extLst>
          </a:blip>
          <a:srcRect l="18714" t="13542" r="20734" b="16747"/>
          <a:stretch/>
        </p:blipFill>
        <p:spPr>
          <a:xfrm>
            <a:off x="655190" y="1846657"/>
            <a:ext cx="906433" cy="695696"/>
          </a:xfrm>
          <a:prstGeom prst="rect">
            <a:avLst/>
          </a:prstGeom>
        </p:spPr>
      </p:pic>
      <p:pic>
        <p:nvPicPr>
          <p:cNvPr id="8" name="Picture 7" descr="FG-80D Ft Top_300ppi.png"/>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592670" y="3519127"/>
            <a:ext cx="967754" cy="357167"/>
          </a:xfrm>
          <a:prstGeom prst="rect">
            <a:avLst/>
          </a:prstGeom>
        </p:spPr>
      </p:pic>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2" y="913169"/>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1140827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16dBm (5 Ghz)</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96322" y="511693"/>
            <a:ext cx="1792224" cy="2686674"/>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3" y="873815"/>
            <a:ext cx="1888652" cy="2074857"/>
          </a:xfrm>
          <a:prstGeom prst="rect">
            <a:avLst/>
          </a:prstGeom>
        </p:spPr>
      </p:pic>
    </p:spTree>
    <p:extLst>
      <p:ext uri="{BB962C8B-B14F-4D97-AF65-F5344CB8AC3E}">
        <p14:creationId xmlns:p14="http://schemas.microsoft.com/office/powerpoint/2010/main" val="32239033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169005246"/>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221B</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223B</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8" name="Picture 7"/>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318071274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2053622204"/>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221C</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223C</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1167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10" name="Picture 9"/>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184420957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6127648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3x3 MIMO</a:t>
                      </a:r>
                      <a:r>
                        <a:rPr lang="en-US" sz="900" b="0" i="0" baseline="0" dirty="0" smtClean="0">
                          <a:solidFill>
                            <a:srgbClr val="000000"/>
                          </a:solidFill>
                          <a:latin typeface="+mn-lt"/>
                        </a:rPr>
                        <a:t> with 3 spatial streams, 900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2154002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769647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4201949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58390044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 (100 </a:t>
                      </a:r>
                      <a:r>
                        <a:rPr kumimoji="0" lang="en-US" sz="900" b="0" i="0" u="none" strike="noStrike" cap="none" normalizeH="0" baseline="0" dirty="0" err="1" smtClean="0">
                          <a:ln>
                            <a:noFill/>
                          </a:ln>
                          <a:solidFill>
                            <a:srgbClr val="000000"/>
                          </a:solidFill>
                          <a:effectLst/>
                          <a:latin typeface="+mn-lt"/>
                        </a:rPr>
                        <a:t>mW</a:t>
                      </a: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333459"/>
            <a:ext cx="3048000" cy="1524000"/>
          </a:xfrm>
          <a:prstGeom prst="rect">
            <a:avLst/>
          </a:prstGeom>
        </p:spPr>
      </p:pic>
    </p:spTree>
    <p:extLst>
      <p:ext uri="{BB962C8B-B14F-4D97-AF65-F5344CB8AC3E}">
        <p14:creationId xmlns:p14="http://schemas.microsoft.com/office/powerpoint/2010/main" val="20978682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37" y="610274"/>
            <a:ext cx="2762250" cy="2472690"/>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73970790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m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spTree>
    <p:extLst>
      <p:ext uri="{BB962C8B-B14F-4D97-AF65-F5344CB8AC3E}">
        <p14:creationId xmlns:p14="http://schemas.microsoft.com/office/powerpoint/2010/main" val="39339723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99573979"/>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600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AP-222B_F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5400000">
            <a:off x="2478108" y="164573"/>
            <a:ext cx="1361948" cy="3477768"/>
          </a:xfrm>
          <a:prstGeom prst="rect">
            <a:avLst/>
          </a:prstGeom>
        </p:spPr>
      </p:pic>
    </p:spTree>
    <p:extLst>
      <p:ext uri="{BB962C8B-B14F-4D97-AF65-F5344CB8AC3E}">
        <p14:creationId xmlns:p14="http://schemas.microsoft.com/office/powerpoint/2010/main" val="39265070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1094138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26dBm (398mW)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1167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3" name="Picture 2" descr="FortiAP222C_FrontSide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5400000">
            <a:off x="2138367" y="278932"/>
            <a:ext cx="1536192" cy="3287451"/>
          </a:xfrm>
          <a:prstGeom prst="rect">
            <a:avLst/>
          </a:prstGeom>
        </p:spPr>
      </p:pic>
    </p:spTree>
    <p:extLst>
      <p:ext uri="{BB962C8B-B14F-4D97-AF65-F5344CB8AC3E}">
        <p14:creationId xmlns:p14="http://schemas.microsoft.com/office/powerpoint/2010/main" val="8870312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40935038"/>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20dBm (50mW)</a:t>
                      </a: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IEEE 802.3af, IEEE 802.3at</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6</a:t>
                      </a:r>
                      <a:r>
                        <a:rPr lang="en-US" sz="900" dirty="0" smtClean="0">
                          <a:solidFill>
                            <a:srgbClr val="000000"/>
                          </a:solidFill>
                        </a:rPr>
                        <a:t>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892193" y="136795"/>
            <a:ext cx="2450177" cy="3675265"/>
          </a:xfrm>
          <a:prstGeom prst="rect">
            <a:avLst/>
          </a:prstGeom>
        </p:spPr>
      </p:pic>
    </p:spTree>
    <p:extLst>
      <p:ext uri="{BB962C8B-B14F-4D97-AF65-F5344CB8AC3E}">
        <p14:creationId xmlns:p14="http://schemas.microsoft.com/office/powerpoint/2010/main" val="42624443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FTNT_PPT_Template_16x9_HD_Q4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FTNT_PPT_Template_16x9_HD_Q415.thmx</Template>
  <TotalTime>15023</TotalTime>
  <Words>16837</Words>
  <Application>Microsoft Macintosh PowerPoint</Application>
  <PresentationFormat>On-screen Show (16:9)</PresentationFormat>
  <Paragraphs>5852</Paragraphs>
  <Slides>200</Slides>
  <Notes>21</Notes>
  <HiddenSlides>0</HiddenSlides>
  <MMClips>0</MMClips>
  <ScaleCrop>false</ScaleCrop>
  <HeadingPairs>
    <vt:vector size="4" baseType="variant">
      <vt:variant>
        <vt:lpstr>Theme</vt:lpstr>
      </vt:variant>
      <vt:variant>
        <vt:i4>1</vt:i4>
      </vt:variant>
      <vt:variant>
        <vt:lpstr>Slide Titles</vt:lpstr>
      </vt:variant>
      <vt:variant>
        <vt:i4>200</vt:i4>
      </vt:variant>
    </vt:vector>
  </HeadingPairs>
  <TitlesOfParts>
    <vt:vector size="201" baseType="lpstr">
      <vt:lpstr>FTNT_PPT_Template_16x9_HD_Q415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Inside FortiOS</vt:lpstr>
      <vt:lpstr>FortiGate Entry Level Series</vt:lpstr>
      <vt:lpstr>FortiGate Entry Level Series: Comparison</vt:lpstr>
      <vt:lpstr>FortiGate Entry Level Series: Comparison</vt:lpstr>
      <vt:lpstr>FortiGate Entry Level Series: Comparison</vt:lpstr>
      <vt:lpstr>FortiGate/FortiWiFi 30E</vt:lpstr>
      <vt:lpstr>FortiGate/FortiWiFi 50E</vt:lpstr>
      <vt:lpstr>FortiGate/FortiWiFi 51E</vt:lpstr>
      <vt:lpstr>FortiGate/FortiWiFi 60D</vt:lpstr>
      <vt:lpstr>FortiGate/FortiWiFi 60D-POE</vt:lpstr>
      <vt:lpstr>FortiGate/FortiWiFi 60D-3G4G-VZW</vt:lpstr>
      <vt:lpstr>FortiGate Rugged-60D</vt:lpstr>
      <vt:lpstr>FortiGate 70D</vt:lpstr>
      <vt:lpstr>FortiGate 70D-POE</vt:lpstr>
      <vt:lpstr>FortiGate 80D</vt:lpstr>
      <vt:lpstr>FortiGate/FortiWiFi 90D</vt:lpstr>
      <vt:lpstr>FortiGate/FortiWiFi 90D-POE</vt:lpstr>
      <vt:lpstr>FortiGate/FortiWiFi 92D</vt:lpstr>
      <vt:lpstr>FortiGate 94D-POE</vt:lpstr>
      <vt:lpstr>FortiGate 98D-POE</vt:lpstr>
      <vt:lpstr>FortiGate Mid-Range Series</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800D</vt:lpstr>
      <vt:lpstr>FortiGate 900D</vt:lpstr>
      <vt:lpstr>FortiGate High End Series</vt:lpstr>
      <vt:lpstr>FortiGate 1000 Series: Comparison</vt:lpstr>
      <vt:lpstr>FortiGate 3000 Series: Comparison</vt:lpstr>
      <vt:lpstr>FortiGate 1000D</vt:lpstr>
      <vt:lpstr>FortiGate 1200D</vt:lpstr>
      <vt:lpstr>FortiGate 1500D</vt:lpstr>
      <vt:lpstr>FortiGate 3000D</vt:lpstr>
      <vt:lpstr>FortiGate 3100D</vt:lpstr>
      <vt:lpstr>FortiGate 3200D</vt:lpstr>
      <vt:lpstr>FortiGate 3700D/DX</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FortiOS 5.4 Security Subscriptions</vt:lpstr>
      <vt:lpstr>PowerPoint Presentation</vt:lpstr>
      <vt:lpstr>FortiAP Family Positioning</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S-Series Family Overview</vt:lpstr>
      <vt:lpstr>FortiAP S311C/S313C</vt:lpstr>
      <vt:lpstr>FortiAP S321C/S323C</vt:lpstr>
      <vt:lpstr>Hardware Overview – FortiAP S-Series</vt:lpstr>
      <vt:lpstr>FortiAP Power Adaptors</vt:lpstr>
      <vt:lpstr>FortiAP Power Adaptors</vt:lpstr>
      <vt:lpstr>PowerPoint Presentation</vt:lpstr>
      <vt:lpstr>Introducing FortiSwitch</vt:lpstr>
      <vt:lpstr>FortiSwitch Family </vt:lpstr>
      <vt:lpstr>FortiSwitch 28C</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 Presentation</vt:lpstr>
      <vt:lpstr>Introducing FortiClient</vt:lpstr>
      <vt:lpstr>FortiClient V5.4</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FortiMoM</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D-Series</vt:lpstr>
      <vt:lpstr>FortiADC E-Series</vt:lpstr>
      <vt:lpstr>PowerPoint Presentation</vt:lpstr>
      <vt:lpstr>FortiWAN Series</vt:lpstr>
      <vt:lpstr>PowerPoint Presentation</vt:lpstr>
      <vt:lpstr>Introducing FortiCache</vt:lpstr>
      <vt:lpstr>FortiCache Series</vt:lpstr>
      <vt:lpstr>PowerPoint Presentation</vt:lpstr>
      <vt:lpstr>Introducing FortiRecorder and FortiCamera</vt:lpstr>
      <vt:lpstr>FortiRecorder Series</vt:lpstr>
      <vt:lpstr>FortiCamera Series</vt:lpstr>
      <vt:lpstr>FortiCamera Series</vt:lpstr>
      <vt:lpstr>PowerPoint Presentation</vt:lpstr>
      <vt:lpstr>Introducing FortiBridge</vt:lpstr>
      <vt:lpstr>FortiBridge Series</vt:lpstr>
      <vt:lpstr>FortiBridge Series</vt:lpstr>
      <vt:lpstr>PowerPoint Presentation</vt:lpstr>
      <vt:lpstr>Introducing FortiTap</vt:lpstr>
      <vt:lpstr>FortiTap Series</vt:lpstr>
      <vt:lpstr>PowerPoint Presentation</vt:lpstr>
      <vt:lpstr>Introducing FortiTester</vt:lpstr>
      <vt:lpstr>FortiTester Series</vt:lpstr>
      <vt:lpstr>PowerPoint Presentation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Robin Liao</cp:lastModifiedBy>
  <cp:revision>159</cp:revision>
  <cp:lastPrinted>2015-10-05T09:41:31Z</cp:lastPrinted>
  <dcterms:created xsi:type="dcterms:W3CDTF">2015-10-05T05:39:30Z</dcterms:created>
  <dcterms:modified xsi:type="dcterms:W3CDTF">2016-02-02T09:48:55Z</dcterms:modified>
</cp:coreProperties>
</file>